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4" r:id="rId3"/>
  </p:sldMasterIdLst>
  <p:notesMasterIdLst>
    <p:notesMasterId r:id="rId5"/>
  </p:notesMasterIdLst>
  <p:sldIdLst>
    <p:sldId id="292" r:id="rId4"/>
    <p:sldId id="297" r:id="rId6"/>
    <p:sldId id="258" r:id="rId7"/>
    <p:sldId id="259" r:id="rId8"/>
    <p:sldId id="261" r:id="rId9"/>
    <p:sldId id="260" r:id="rId10"/>
    <p:sldId id="262" r:id="rId11"/>
    <p:sldId id="299" r:id="rId12"/>
    <p:sldId id="263" r:id="rId13"/>
    <p:sldId id="295" r:id="rId14"/>
    <p:sldId id="308" r:id="rId15"/>
    <p:sldId id="302" r:id="rId16"/>
    <p:sldId id="303" r:id="rId17"/>
    <p:sldId id="304" r:id="rId18"/>
    <p:sldId id="305" r:id="rId19"/>
    <p:sldId id="310" r:id="rId20"/>
    <p:sldId id="311" r:id="rId21"/>
    <p:sldId id="399" r:id="rId22"/>
    <p:sldId id="400" r:id="rId23"/>
    <p:sldId id="312" r:id="rId24"/>
    <p:sldId id="313" r:id="rId25"/>
    <p:sldId id="314" r:id="rId26"/>
    <p:sldId id="315" r:id="rId27"/>
    <p:sldId id="316" r:id="rId28"/>
    <p:sldId id="273" r:id="rId29"/>
    <p:sldId id="358" r:id="rId30"/>
    <p:sldId id="317" r:id="rId31"/>
    <p:sldId id="284" r:id="rId32"/>
    <p:sldId id="411" r:id="rId33"/>
  </p:sldIdLst>
  <p:sldSz cx="9144000" cy="5143500" type="screen16x9"/>
  <p:notesSz cx="6858000" cy="9144000"/>
  <p:custDataLst>
    <p:tags r:id="rId3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1" orient="horz" pos="2154" userDrawn="1">
          <p15:clr>
            <a:srgbClr val="A4A3A4"/>
          </p15:clr>
        </p15:guide>
        <p15:guide id="2" pos="2928" userDrawn="1">
          <p15:clr>
            <a:srgbClr val="A4A3A4"/>
          </p15:clr>
        </p15:guide>
        <p15:guide id="3" orient="horz" pos="162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44" d="100"/>
          <a:sy n="144" d="100"/>
        </p:scale>
        <p:origin x="-684" y="-96"/>
      </p:cViewPr>
      <p:guideLst>
        <p:guide orient="horz" pos="1620"/>
        <p:guide pos="2880"/>
        <p:guide orient="horz" pos="2154"/>
        <p:guide pos="2928"/>
        <p:guide orient="horz" pos="162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7" Type="http://schemas.openxmlformats.org/officeDocument/2006/relationships/tags" Target="tags/tag51.xml"/><Relationship Id="rId36" Type="http://schemas.openxmlformats.org/officeDocument/2006/relationships/tableStyles" Target="tableStyles.xml"/><Relationship Id="rId35" Type="http://schemas.openxmlformats.org/officeDocument/2006/relationships/viewProps" Target="viewProps.xml"/><Relationship Id="rId34" Type="http://schemas.openxmlformats.org/officeDocument/2006/relationships/presProps" Target="presProps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3FD622-268E-41C7-8B92-EDC20C632FC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2DE476-6381-4AB2-9433-593CAFC412A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45059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45060" name="灯片编号占位符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en-US" altLang="zh-CN" sz="1200" dirty="0"/>
            </a:fld>
            <a:endParaRPr lang="en-US" altLang="zh-CN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47107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4710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en-US" altLang="zh-CN" sz="1200" dirty="0"/>
            </a:fld>
            <a:endParaRPr lang="en-US" altLang="zh-CN" sz="120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48131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4813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en-US" altLang="zh-CN" sz="1200" dirty="0"/>
            </a:fld>
            <a:endParaRPr lang="en-US" altLang="zh-CN" sz="120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49155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4915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en-US" altLang="zh-CN" sz="1200" dirty="0"/>
            </a:fld>
            <a:endParaRPr lang="en-US" altLang="zh-CN" sz="1200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51203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5120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en-US" altLang="zh-CN" sz="1200" dirty="0"/>
            </a:fld>
            <a:endParaRPr lang="en-US" altLang="zh-CN" sz="1200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52227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52228" name="灯片编号占位符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en-US" altLang="zh-CN" sz="1200" dirty="0"/>
            </a:fld>
            <a:endParaRPr lang="en-US" altLang="zh-CN" sz="1200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7920E80F-AD73-433F-B8D2-4D505DEDD330}" type="slidenum">
              <a:rPr lang="en-US" altLang="zh-CN"/>
            </a:fld>
            <a:endParaRPr lang="en-US" altLang="zh-CN"/>
          </a:p>
        </p:txBody>
      </p:sp>
      <p:sp>
        <p:nvSpPr>
          <p:cNvPr id="59494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409575" y="754063"/>
            <a:ext cx="5854700" cy="3294062"/>
          </a:xfrm>
        </p:spPr>
      </p:sp>
      <p:sp>
        <p:nvSpPr>
          <p:cNvPr id="594947" name="文本占位符 2"/>
          <p:cNvSpPr>
            <a:spLocks noGrp="1" noChangeArrowheads="1"/>
          </p:cNvSpPr>
          <p:nvPr>
            <p:ph type="body" idx="4294967295"/>
          </p:nvPr>
        </p:nvSpPr>
        <p:spPr>
          <a:xfrm>
            <a:off x="538163" y="4387850"/>
            <a:ext cx="5780087" cy="3952875"/>
          </a:xfrm>
        </p:spPr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tags" Target="../tags/tag33.xml"/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学习任务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6" tIns="34288" rIns="68556" bIns="3428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933888" cy="436245"/>
          </a:xfrm>
          <a:prstGeom prst="rect">
            <a:avLst/>
          </a:prstGeom>
          <a:noFill/>
        </p:spPr>
        <p:txBody>
          <a:bodyPr wrap="square" lIns="68556" tIns="34288" rIns="68556" bIns="34288" rtlCol="0">
            <a:spAutoFit/>
          </a:bodyPr>
          <a:lstStyle/>
          <a:p>
            <a:r>
              <a:rPr lang="zh-CN" altLang="en-US" sz="2400" u="none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学习任务五</a:t>
            </a:r>
            <a:endParaRPr lang="zh-CN" altLang="en-US" sz="2400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学习任务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6" tIns="34288" rIns="68556" bIns="3428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933888" cy="436245"/>
          </a:xfrm>
          <a:prstGeom prst="rect">
            <a:avLst/>
          </a:prstGeom>
          <a:noFill/>
        </p:spPr>
        <p:txBody>
          <a:bodyPr wrap="square" lIns="68556" tIns="34288" rIns="68556" bIns="34288" rtlCol="0">
            <a:spAutoFit/>
          </a:bodyPr>
          <a:lstStyle/>
          <a:p>
            <a:r>
              <a:rPr lang="zh-CN" altLang="en-US" sz="2400" u="none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学习任务六</a:t>
            </a:r>
            <a:endParaRPr lang="zh-CN" altLang="en-US" sz="2400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当堂训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5"/>
          <p:cNvSpPr txBox="1"/>
          <p:nvPr userDrawn="1"/>
        </p:nvSpPr>
        <p:spPr>
          <a:xfrm>
            <a:off x="621888" y="96858"/>
            <a:ext cx="1656184" cy="436245"/>
          </a:xfrm>
          <a:prstGeom prst="rect">
            <a:avLst/>
          </a:prstGeom>
          <a:noFill/>
        </p:spPr>
        <p:txBody>
          <a:bodyPr wrap="square" lIns="68556" tIns="34288" rIns="68556" bIns="34288" rtlCol="0">
            <a:spAutoFit/>
          </a:bodyPr>
          <a:lstStyle/>
          <a:p>
            <a:r>
              <a:rPr lang="zh-CN" altLang="en-US" sz="2400" u="none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  <a:endParaRPr lang="zh-CN" altLang="en-US" sz="2400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3" name="组合 2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4" name="菱形 3"/>
            <p:cNvSpPr/>
            <p:nvPr>
              <p:custDataLst>
                <p:tags r:id="rId2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5" name="直接连接符 4"/>
            <p:cNvCxnSpPr/>
            <p:nvPr>
              <p:custDataLst>
                <p:tags r:id="rId3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" name="直接连接符 5"/>
          <p:cNvCxnSpPr/>
          <p:nvPr userDrawn="1">
            <p:custDataLst>
              <p:tags r:id="rId4"/>
            </p:custDataLst>
          </p:nvPr>
        </p:nvCxnSpPr>
        <p:spPr>
          <a:xfrm>
            <a:off x="0" y="699542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边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1" tIns="34288" rIns="68551" bIns="34288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B5ECE486-C6A0-4608-840F-0A72D58B972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295D1B26-46D7-4B80-82F2-700270B5A61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课后作业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6" tIns="34288" rIns="68556" bIns="3428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656184" cy="436245"/>
          </a:xfrm>
          <a:prstGeom prst="rect">
            <a:avLst/>
          </a:prstGeom>
          <a:noFill/>
        </p:spPr>
        <p:txBody>
          <a:bodyPr wrap="square" lIns="68556" tIns="34288" rIns="68556" bIns="34288" rtlCol="0">
            <a:spAutoFit/>
          </a:bodyPr>
          <a:lstStyle/>
          <a:p>
            <a:r>
              <a:rPr lang="zh-CN" altLang="en-US" sz="2400" u="none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  <a:endParaRPr lang="zh-CN" altLang="en-US" sz="2400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新课导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6" tIns="34288" rIns="68556" bIns="3428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656184" cy="436245"/>
          </a:xfrm>
          <a:prstGeom prst="rect">
            <a:avLst/>
          </a:prstGeom>
          <a:noFill/>
        </p:spPr>
        <p:txBody>
          <a:bodyPr wrap="square" lIns="68556" tIns="34288" rIns="68556" bIns="34288" rtlCol="0">
            <a:spAutoFit/>
          </a:bodyPr>
          <a:lstStyle/>
          <a:p>
            <a:r>
              <a:rPr lang="zh-CN" altLang="en-US" sz="2400" u="none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新课导入</a:t>
            </a:r>
            <a:endParaRPr lang="zh-CN" altLang="en-US" sz="2400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复习回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6" tIns="34288" rIns="68556" bIns="3428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9"/>
            <a:ext cx="1656184" cy="436245"/>
          </a:xfrm>
          <a:prstGeom prst="rect">
            <a:avLst/>
          </a:prstGeom>
          <a:noFill/>
        </p:spPr>
        <p:txBody>
          <a:bodyPr wrap="square" lIns="68556" tIns="34288" rIns="68556" bIns="34288" rtlCol="0">
            <a:spAutoFit/>
          </a:bodyPr>
          <a:lstStyle/>
          <a:p>
            <a:r>
              <a:rPr lang="zh-CN" altLang="en-US" sz="2400" u="none" smtClean="0">
                <a:latin typeface="黑体" panose="02010609060101010101" pitchFamily="49" charset="-122"/>
                <a:ea typeface="黑体" panose="02010609060101010101" pitchFamily="49" charset="-122"/>
              </a:rPr>
              <a:t>复习回顾</a:t>
            </a:r>
            <a:endParaRPr lang="en-US" altLang="zh-CN" sz="2400" u="none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课堂总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6" tIns="34288" rIns="68556" bIns="3428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656184" cy="436245"/>
          </a:xfrm>
          <a:prstGeom prst="rect">
            <a:avLst/>
          </a:prstGeom>
          <a:noFill/>
        </p:spPr>
        <p:txBody>
          <a:bodyPr wrap="square" lIns="68556" tIns="34288" rIns="68556" bIns="34288" rtlCol="0">
            <a:spAutoFit/>
          </a:bodyPr>
          <a:lstStyle/>
          <a:p>
            <a:r>
              <a:rPr lang="zh-CN" altLang="en-US" sz="2400" u="none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课堂总结</a:t>
            </a:r>
            <a:endParaRPr lang="zh-CN" altLang="en-US" sz="2400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学习任务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6" tIns="34288" rIns="68556" bIns="3428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933888" cy="436245"/>
          </a:xfrm>
          <a:prstGeom prst="rect">
            <a:avLst/>
          </a:prstGeom>
          <a:noFill/>
        </p:spPr>
        <p:txBody>
          <a:bodyPr wrap="square" lIns="68556" tIns="34288" rIns="68556" bIns="34288" rtlCol="0">
            <a:spAutoFit/>
          </a:bodyPr>
          <a:lstStyle/>
          <a:p>
            <a:r>
              <a:rPr lang="zh-CN" altLang="en-US" sz="2400" u="none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学习任务一</a:t>
            </a:r>
            <a:endParaRPr lang="zh-CN" altLang="en-US" sz="2400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学习任务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6" tIns="34288" rIns="68556" bIns="3428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933888" cy="436245"/>
          </a:xfrm>
          <a:prstGeom prst="rect">
            <a:avLst/>
          </a:prstGeom>
          <a:noFill/>
        </p:spPr>
        <p:txBody>
          <a:bodyPr wrap="square" lIns="68556" tIns="34288" rIns="68556" bIns="34288" rtlCol="0">
            <a:spAutoFit/>
          </a:bodyPr>
          <a:lstStyle/>
          <a:p>
            <a:r>
              <a:rPr lang="zh-CN" altLang="en-US" sz="2400" u="none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学习任务二</a:t>
            </a:r>
            <a:endParaRPr lang="zh-CN" altLang="en-US" sz="2400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学习任务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6" tIns="34288" rIns="68556" bIns="3428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933888" cy="436245"/>
          </a:xfrm>
          <a:prstGeom prst="rect">
            <a:avLst/>
          </a:prstGeom>
          <a:noFill/>
        </p:spPr>
        <p:txBody>
          <a:bodyPr wrap="square" lIns="68556" tIns="34288" rIns="68556" bIns="34288" rtlCol="0">
            <a:spAutoFit/>
          </a:bodyPr>
          <a:lstStyle/>
          <a:p>
            <a:r>
              <a:rPr lang="zh-CN" altLang="en-US" sz="2400" u="none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学习任务三</a:t>
            </a:r>
            <a:endParaRPr lang="zh-CN" altLang="en-US" sz="2400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学习任务四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6" tIns="34288" rIns="68556" bIns="3428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933888" cy="436245"/>
          </a:xfrm>
          <a:prstGeom prst="rect">
            <a:avLst/>
          </a:prstGeom>
          <a:noFill/>
        </p:spPr>
        <p:txBody>
          <a:bodyPr wrap="square" lIns="68556" tIns="34288" rIns="68556" bIns="34288" rtlCol="0">
            <a:spAutoFit/>
          </a:bodyPr>
          <a:lstStyle/>
          <a:p>
            <a:r>
              <a:rPr lang="zh-CN" altLang="en-US" sz="2400" u="none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学习任务四</a:t>
            </a:r>
            <a:endParaRPr lang="zh-CN" altLang="en-US" sz="2400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image" Target="../media/image1.png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6" Type="http://schemas.openxmlformats.org/officeDocument/2006/relationships/theme" Target="../theme/theme2.xml"/><Relationship Id="rId5" Type="http://schemas.openxmlformats.org/officeDocument/2006/relationships/image" Target="../media/image3.png"/><Relationship Id="rId4" Type="http://schemas.openxmlformats.org/officeDocument/2006/relationships/tags" Target="../tags/tag36.xml"/><Relationship Id="rId3" Type="http://schemas.openxmlformats.org/officeDocument/2006/relationships/image" Target="../media/image2.png"/><Relationship Id="rId2" Type="http://schemas.openxmlformats.org/officeDocument/2006/relationships/tags" Target="../tags/tag35.xml"/><Relationship Id="rId1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Administrator\Desktop\初中七彩课堂图标.png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9508" y="161449"/>
            <a:ext cx="1343025" cy="542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2025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128905" indent="-128905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975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38608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906145" algn="l"/>
          <a:tab pos="906145" algn="l"/>
          <a:tab pos="906145" algn="l"/>
          <a:tab pos="906145" algn="l"/>
        </a:tabLst>
        <a:defRPr sz="9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64325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9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90043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825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115760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825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1415415" indent="-128905" algn="l" defTabSz="514350" rtl="0" eaLnBrk="1" latinLnBrk="0" hangingPunct="1">
        <a:lnSpc>
          <a:spcPct val="90000"/>
        </a:lnSpc>
        <a:spcBef>
          <a:spcPct val="56000"/>
        </a:spcBef>
        <a:buFont typeface="Arial" panose="020B0604020202020204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6pPr>
      <a:lvl7pPr marL="1672590" indent="-128905" algn="l" defTabSz="514350" rtl="0" eaLnBrk="1" latinLnBrk="0" hangingPunct="1">
        <a:lnSpc>
          <a:spcPct val="90000"/>
        </a:lnSpc>
        <a:spcBef>
          <a:spcPct val="56000"/>
        </a:spcBef>
        <a:buFont typeface="Arial" panose="020B0604020202020204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905" algn="l" defTabSz="514350" rtl="0" eaLnBrk="1" latinLnBrk="0" hangingPunct="1">
        <a:lnSpc>
          <a:spcPct val="90000"/>
        </a:lnSpc>
        <a:spcBef>
          <a:spcPct val="56000"/>
        </a:spcBef>
        <a:buFont typeface="Arial" panose="020B0604020202020204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905" algn="l" defTabSz="514350" rtl="0" eaLnBrk="1" latinLnBrk="0" hangingPunct="1">
        <a:lnSpc>
          <a:spcPct val="90000"/>
        </a:lnSpc>
        <a:spcBef>
          <a:spcPct val="56000"/>
        </a:spcBef>
        <a:buFont typeface="Arial" panose="020B0604020202020204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6pPr>
      <a:lvl7pPr marL="1543685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7pPr>
      <a:lvl8pPr marL="1800860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8pPr>
      <a:lvl9pPr marL="2058035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 t="17557" b="14742"/>
          <a:stretch>
            <a:fillRect/>
          </a:stretch>
        </p:blipFill>
        <p:spPr>
          <a:xfrm>
            <a:off x="475060" y="238731"/>
            <a:ext cx="8102204" cy="475059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lum contrast="-12001"/>
          </a:blip>
          <a:srcRect t="40147" b="36667"/>
          <a:stretch>
            <a:fillRect/>
          </a:stretch>
        </p:blipFill>
        <p:spPr>
          <a:xfrm>
            <a:off x="2339587" y="1001115"/>
            <a:ext cx="4373165" cy="74890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3338029" y="1059583"/>
            <a:ext cx="2376264" cy="523220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 algn="ctr"/>
            <a:r>
              <a:rPr lang="zh-CN" altLang="en-US" sz="2800" b="1" u="none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课后作业</a:t>
            </a:r>
            <a:endParaRPr lang="zh-CN" altLang="en-US" sz="2800" b="1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2000" b="1" u="none" strike="noStrike" kern="1200" cap="none" spc="225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128905" indent="-128905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●"/>
        <a:defRPr sz="10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38608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450"/>
        </a:spcAft>
        <a:buFont typeface="Arial" panose="020B0604020202020204" pitchFamily="34" charset="0"/>
        <a:buChar char="●"/>
        <a:tabLst>
          <a:tab pos="905510" algn="l"/>
          <a:tab pos="905510" algn="l"/>
          <a:tab pos="905510" algn="l"/>
          <a:tab pos="905510" algn="l"/>
        </a:tabLst>
        <a:defRPr sz="9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64325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450"/>
        </a:spcAft>
        <a:buFont typeface="Arial" panose="020B0604020202020204" pitchFamily="34" charset="0"/>
        <a:buChar char="●"/>
        <a:defRPr sz="9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90043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225"/>
        </a:spcAft>
        <a:buFont typeface="Wingdings" panose="05000000000000000000" charset="0"/>
        <a:buChar char=""/>
        <a:defRPr sz="8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115760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225"/>
        </a:spcAft>
        <a:buFont typeface="Arial" panose="020B0604020202020204" pitchFamily="34" charset="0"/>
        <a:buChar char="•"/>
        <a:defRPr sz="8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1415415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4368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42.xml"/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" Type="http://schemas.openxmlformats.org/officeDocument/2006/relationships/tags" Target="../tags/tag3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1.wav"/><Relationship Id="rId2" Type="http://schemas.openxmlformats.org/officeDocument/2006/relationships/tags" Target="../tags/tag44.xml"/><Relationship Id="rId1" Type="http://schemas.openxmlformats.org/officeDocument/2006/relationships/tags" Target="../tags/tag4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ags" Target="../tags/tag45.xml"/></Relationships>
</file>

<file path=ppt/slides/_rels/slide1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8.xml"/><Relationship Id="rId6" Type="http://schemas.openxmlformats.org/officeDocument/2006/relationships/audio" Target="../media/audio1.wav"/><Relationship Id="rId5" Type="http://schemas.openxmlformats.org/officeDocument/2006/relationships/tags" Target="../tags/tag50.xml"/><Relationship Id="rId4" Type="http://schemas.openxmlformats.org/officeDocument/2006/relationships/tags" Target="../tags/tag49.xml"/><Relationship Id="rId3" Type="http://schemas.openxmlformats.org/officeDocument/2006/relationships/tags" Target="../tags/tag48.xml"/><Relationship Id="rId2" Type="http://schemas.openxmlformats.org/officeDocument/2006/relationships/tags" Target="../tags/tag47.xml"/><Relationship Id="rId1" Type="http://schemas.openxmlformats.org/officeDocument/2006/relationships/tags" Target="../tags/tag4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8.xml"/><Relationship Id="rId1" Type="http://schemas.openxmlformats.org/officeDocument/2006/relationships/tags" Target="../tags/tag37.xml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14.jpeg"/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_rels/slide2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8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3" Type="http://schemas.openxmlformats.org/officeDocument/2006/relationships/slide" Target="slide1.xml"/><Relationship Id="rId2" Type="http://schemas.openxmlformats.org/officeDocument/2006/relationships/image" Target="../media/image16.jpeg"/><Relationship Id="rId1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22.jpeg"/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24.png"/><Relationship Id="rId1" Type="http://schemas.openxmlformats.org/officeDocument/2006/relationships/image" Target="../media/image23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5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6.png"/><Relationship Id="rId1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366556" y="1058466"/>
            <a:ext cx="8450580" cy="21685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 w="0"/>
                <a:solidFill>
                  <a:srgbClr val="FF006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第</a:t>
            </a:r>
            <a:r>
              <a:rPr kumimoji="0" lang="en-US" altLang="zh-CN" sz="5400" b="1" i="0" u="none" strike="noStrike" kern="1200" cap="none" spc="0" normalizeH="0" baseline="0" noProof="0" dirty="0">
                <a:ln w="0"/>
                <a:solidFill>
                  <a:srgbClr val="FF006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19</a:t>
            </a:r>
            <a:r>
              <a:rPr kumimoji="0" lang="zh-CN" altLang="en-US" sz="5400" b="1" i="0" u="none" strike="noStrike" kern="1200" cap="none" spc="0" normalizeH="0" baseline="0" noProof="0" dirty="0">
                <a:ln w="0"/>
                <a:solidFill>
                  <a:srgbClr val="FF006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课  </a:t>
            </a:r>
            <a:endParaRPr kumimoji="0" lang="zh-CN" altLang="en-US" sz="5400" b="1" i="0" u="none" strike="noStrike" kern="1200" cap="none" spc="0" normalizeH="0" baseline="0" noProof="0" dirty="0">
              <a:ln w="0"/>
              <a:solidFill>
                <a:srgbClr val="FF0066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 w="0"/>
                <a:solidFill>
                  <a:srgbClr val="FF006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北朝政治和北方民族大交融</a:t>
            </a:r>
            <a:endParaRPr kumimoji="0" lang="zh-CN" altLang="en-US" sz="5400" b="1" i="0" u="none" strike="noStrike" kern="1200" cap="none" spc="0" normalizeH="0" baseline="0" noProof="0" dirty="0">
              <a:ln w="0"/>
              <a:solidFill>
                <a:srgbClr val="FF0066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1507" name="Line 8"/>
          <p:cNvSpPr/>
          <p:nvPr/>
        </p:nvSpPr>
        <p:spPr>
          <a:xfrm flipV="1">
            <a:off x="7391400" y="3122533"/>
            <a:ext cx="1371600" cy="0"/>
          </a:xfrm>
          <a:prstGeom prst="line">
            <a:avLst/>
          </a:prstGeom>
          <a:ln w="6350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  <a:effectLst>
            <a:prstShdw prst="shdw17" dir="16200000">
              <a:srgbClr val="990000"/>
            </a:prstShdw>
          </a:effectLst>
        </p:spPr>
      </p:sp>
      <p:sp>
        <p:nvSpPr>
          <p:cNvPr id="6" name="AutoShape 7"/>
          <p:cNvSpPr/>
          <p:nvPr/>
        </p:nvSpPr>
        <p:spPr>
          <a:xfrm>
            <a:off x="3769360" y="3796030"/>
            <a:ext cx="4806315" cy="1071880"/>
          </a:xfrm>
          <a:prstGeom prst="wedgeRoundRectCallout">
            <a:avLst>
              <a:gd name="adj1" fmla="val 34872"/>
              <a:gd name="adj2" fmla="val -100533"/>
              <a:gd name="adj3" fmla="val 16667"/>
            </a:avLst>
          </a:prstGeom>
          <a:solidFill>
            <a:srgbClr val="FFFF99"/>
          </a:solidFill>
          <a:ln w="9525">
            <a:noFill/>
          </a:ln>
          <a:effectLst>
            <a:prstShdw prst="shdw17" dist="17961" dir="2699999">
              <a:srgbClr val="997A5C"/>
            </a:prstShdw>
          </a:effectLst>
        </p:spPr>
        <p:txBody>
          <a:bodyPr/>
          <a:lstStyle/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不同思想、不同民族、不同文化的交往、交流和交融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/>
          <p:nvPr>
            <p:custDataLst>
              <p:tags r:id="rId1"/>
            </p:custDataLst>
          </p:nvPr>
        </p:nvSpPr>
        <p:spPr>
          <a:xfrm>
            <a:off x="688034" y="1277202"/>
            <a:ext cx="3316704" cy="954107"/>
          </a:xfrm>
          <a:prstGeom prst="rect">
            <a:avLst/>
          </a:prstGeom>
          <a:noFill/>
          <a:ln w="12700">
            <a:noFill/>
          </a:ln>
        </p:spPr>
        <p:txBody>
          <a:bodyPr wrap="square" anchor="t">
            <a:spAutoFit/>
          </a:bodyPr>
          <a:lstStyle/>
          <a:p>
            <a:pPr algn="just"/>
            <a:r>
              <a:rPr lang="zh-CN" altLang="en-US" sz="2800" b="1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孝文帝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为什么要将都城迁出平城呢？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Rectangle 2"/>
          <p:cNvSpPr/>
          <p:nvPr>
            <p:custDataLst>
              <p:tags r:id="rId2"/>
            </p:custDataLst>
          </p:nvPr>
        </p:nvSpPr>
        <p:spPr>
          <a:xfrm>
            <a:off x="5027841" y="1284066"/>
            <a:ext cx="3384376" cy="954107"/>
          </a:xfrm>
          <a:prstGeom prst="rect">
            <a:avLst/>
          </a:prstGeom>
          <a:noFill/>
          <a:ln w="12700">
            <a:noFill/>
          </a:ln>
        </p:spPr>
        <p:txBody>
          <a:bodyPr wrap="square" anchor="t">
            <a:spAutoFit/>
          </a:bodyPr>
          <a:lstStyle/>
          <a:p>
            <a:pPr algn="just"/>
            <a:r>
              <a:rPr lang="zh-CN" altLang="en-US" sz="2800" b="1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孝文帝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为什么要将都城迁到洛阳？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Text Box 3"/>
          <p:cNvSpPr txBox="1"/>
          <p:nvPr>
            <p:custDataLst>
              <p:tags r:id="rId3"/>
            </p:custDataLst>
          </p:nvPr>
        </p:nvSpPr>
        <p:spPr>
          <a:xfrm>
            <a:off x="688034" y="2501338"/>
            <a:ext cx="3342005" cy="1568450"/>
          </a:xfrm>
          <a:prstGeom prst="rect">
            <a:avLst/>
          </a:prstGeom>
          <a:solidFill>
            <a:srgbClr val="FFFFCC"/>
          </a:solidFill>
          <a:ln w="25400" cap="flat" cmpd="sng">
            <a:solidFill>
              <a:srgbClr val="FF99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平城自然条件恶劣，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>
              <a:spcBef>
                <a:spcPct val="50000"/>
              </a:spcBef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平城地理位置偏北，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>
              <a:spcBef>
                <a:spcPct val="50000"/>
              </a:spcBef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平城保守势力严重。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Text Box 4"/>
          <p:cNvSpPr txBox="1"/>
          <p:nvPr>
            <p:custDataLst>
              <p:tags r:id="rId4"/>
            </p:custDataLst>
          </p:nvPr>
        </p:nvSpPr>
        <p:spPr>
          <a:xfrm>
            <a:off x="5027841" y="2515468"/>
            <a:ext cx="3384376" cy="1568450"/>
          </a:xfrm>
          <a:prstGeom prst="rect">
            <a:avLst/>
          </a:prstGeom>
          <a:solidFill>
            <a:srgbClr val="FFFFCC"/>
          </a:solidFill>
          <a:ln w="25400" cap="flat" cmpd="sng">
            <a:solidFill>
              <a:srgbClr val="FF99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洛阳自然条件优越，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ctr">
              <a:spcBef>
                <a:spcPct val="50000"/>
              </a:spcBef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洛阳地理位置优越，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洛阳保守势力较弱。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5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文本框 3"/>
          <p:cNvSpPr txBox="1"/>
          <p:nvPr/>
        </p:nvSpPr>
        <p:spPr>
          <a:xfrm>
            <a:off x="683568" y="1275606"/>
            <a:ext cx="7776864" cy="2862322"/>
          </a:xfrm>
          <a:prstGeom prst="rect">
            <a:avLst/>
          </a:prstGeom>
          <a:noFill/>
          <a:ln w="15875" cap="flat" cmpd="sng">
            <a:noFill/>
            <a:prstDash val="solid"/>
            <a:miter/>
            <a:headEnd type="none" w="med" len="med"/>
            <a:tailEnd type="none" w="med" len="med"/>
          </a:ln>
          <a:effectLst>
            <a:prstShdw prst="shdw17" dist="17961" dir="2699999">
              <a:srgbClr val="708688"/>
            </a:prstShdw>
          </a:effectLst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鲜卑人的穿衣习俗是男子穿裤褶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(zhě)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服，女子穿夹领小袖，多数人不会说汉话，这些都不符合中原的习俗；且新迁之民初来洛阳，不擅长农业，人心恋旧。如不及时解决这些问题，将会严重阻碍各民族之间的交往和经济、文化的发展。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563245" y="1923678"/>
            <a:ext cx="1776507" cy="52322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  <a:effec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说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汉话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7650" name="文本框 51202"/>
          <p:cNvSpPr txBox="1"/>
          <p:nvPr/>
        </p:nvSpPr>
        <p:spPr>
          <a:xfrm>
            <a:off x="563244" y="2404745"/>
            <a:ext cx="7897187" cy="169277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 fontAlgn="auto">
              <a:lnSpc>
                <a:spcPct val="130000"/>
              </a:lnSpc>
            </a:pP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“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今欲断北语，一从正音。”孝文帝下诏规定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30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岁以上的鲜卑官员要逐步改说汉语，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30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岁以下的要立即改说汉语，故意说鲜卑语的，要罢官降爵。   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1867" y="4145942"/>
            <a:ext cx="8376285" cy="52322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marR="0" algn="ctr" defTabSz="914400" eaLnBrk="1" hangingPunct="1">
              <a:buClrTx/>
              <a:buSzTx/>
              <a:buFontTx/>
              <a:buNone/>
              <a:defRPr/>
            </a:pPr>
            <a:r>
              <a:rPr kumimoji="0" lang="zh-CN" altLang="en-US" sz="2800" kern="1200" cap="none" spc="0" normalizeH="0" baseline="0" noProof="0" dirty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规定官员在朝廷上必须使用汉语，禁用鲜卑语</a:t>
            </a:r>
            <a:endParaRPr kumimoji="0" lang="zh-CN" altLang="en-US" sz="2800" kern="1200" cap="none" spc="0" normalizeH="0" baseline="0" noProof="0" dirty="0"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3779962" y="3147696"/>
            <a:ext cx="838200" cy="43100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3788094" y="2623628"/>
            <a:ext cx="862013" cy="40243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" name="Text Box 8"/>
          <p:cNvSpPr txBox="1"/>
          <p:nvPr/>
        </p:nvSpPr>
        <p:spPr>
          <a:xfrm>
            <a:off x="324346" y="731878"/>
            <a:ext cx="2519363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）主要内容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Rectangle 16"/>
          <p:cNvSpPr/>
          <p:nvPr/>
        </p:nvSpPr>
        <p:spPr>
          <a:xfrm>
            <a:off x="563245" y="1269385"/>
            <a:ext cx="3915410" cy="5232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800" b="0" dirty="0">
                <a:latin typeface="黑体" panose="02010609060101010101" pitchFamily="49" charset="-122"/>
                <a:ea typeface="黑体" panose="02010609060101010101" pitchFamily="49" charset="-122"/>
              </a:rPr>
              <a:t>②进一步推行汉化措施</a:t>
            </a:r>
            <a:endParaRPr lang="zh-CN" altLang="en-US" sz="2800" b="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8" grpId="0" animBg="1"/>
      <p:bldP spid="27650" grpId="0"/>
      <p:bldP spid="7" grpId="0" bldLvl="0" animBg="1"/>
      <p:bldP spid="43" grpId="0" bldLvl="0" animBg="1"/>
      <p:bldP spid="45" grpId="0" bldLvl="0" animBg="1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313895" y="4299942"/>
            <a:ext cx="4293665" cy="51435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-5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 以汉服代替鲜卑服</a:t>
            </a:r>
            <a:endParaRPr kumimoji="0" lang="zh-CN" altLang="en-US" sz="2800" b="0" i="0" u="none" strike="noStrike" kern="1200" cap="none" spc="-5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6627" name="AutoShape 6"/>
          <p:cNvSpPr/>
          <p:nvPr/>
        </p:nvSpPr>
        <p:spPr>
          <a:xfrm>
            <a:off x="1981200" y="2613464"/>
            <a:ext cx="914400" cy="228600"/>
          </a:xfrm>
          <a:prstGeom prst="rightArrow">
            <a:avLst>
              <a:gd name="adj1" fmla="val 50000"/>
              <a:gd name="adj2" fmla="val 75000"/>
            </a:avLst>
          </a:prstGeom>
          <a:solidFill>
            <a:srgbClr val="FF3300"/>
          </a:solidFill>
          <a:ln w="12700" cap="sq" cmpd="sng">
            <a:solidFill>
              <a:schemeClr val="tx1"/>
            </a:solidFill>
            <a:prstDash val="solid"/>
            <a:miter/>
            <a:headEnd type="none" w="sm" len="sm"/>
            <a:tailEnd type="none" w="sm" len="sm"/>
          </a:ln>
        </p:spPr>
        <p:txBody>
          <a:bodyPr wrap="none" anchor="ctr"/>
          <a:lstStyle/>
          <a:p>
            <a:pPr eaLnBrk="1" hangingPunct="1"/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6628" name="Picture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73705" y="1419621"/>
            <a:ext cx="1633855" cy="27032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725" y="1419621"/>
            <a:ext cx="1563370" cy="26841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63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016" y="1419621"/>
            <a:ext cx="4013200" cy="2685421"/>
          </a:xfrm>
          <a:prstGeom prst="rect">
            <a:avLst/>
          </a:prstGeom>
          <a:noFill/>
          <a:ln w="101600">
            <a:noFill/>
          </a:ln>
        </p:spPr>
      </p:pic>
      <p:sp>
        <p:nvSpPr>
          <p:cNvPr id="26631" name="Rectangle 10"/>
          <p:cNvSpPr/>
          <p:nvPr/>
        </p:nvSpPr>
        <p:spPr>
          <a:xfrm>
            <a:off x="5940152" y="4270325"/>
            <a:ext cx="1731564" cy="461665"/>
          </a:xfrm>
          <a:prstGeom prst="rect">
            <a:avLst/>
          </a:prstGeom>
          <a:noFill/>
          <a:ln w="101600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北魏文官俑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339725" y="771549"/>
            <a:ext cx="1856011" cy="583565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  <a:effec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穿</a:t>
            </a:r>
            <a:r>
              <a:rPr kumimoji="0" lang="zh-CN" altLang="en-US" sz="32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汉服</a:t>
            </a:r>
            <a:endParaRPr kumimoji="0" lang="zh-CN" altLang="en-US" sz="32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729" name="Group 33"/>
          <p:cNvGraphicFramePr>
            <a:graphicFrameLocks noGrp="1"/>
          </p:cNvGraphicFramePr>
          <p:nvPr>
            <p:ph idx="4294967295"/>
          </p:nvPr>
        </p:nvGraphicFramePr>
        <p:xfrm>
          <a:off x="2339752" y="915566"/>
          <a:ext cx="6048672" cy="3060866"/>
        </p:xfrm>
        <a:graphic>
          <a:graphicData uri="http://schemas.openxmlformats.org/drawingml/2006/table">
            <a:tbl>
              <a:tblPr/>
              <a:tblGrid>
                <a:gridCol w="2880320"/>
                <a:gridCol w="3168352"/>
              </a:tblGrid>
              <a:tr h="38995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鲜卑姓</a:t>
                      </a:r>
                      <a:endParaRPr kumimoji="0" lang="zh-CN" alt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7907" marR="127907" marT="34293" marB="342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汉姓</a:t>
                      </a:r>
                      <a:endParaRPr kumimoji="0" lang="zh-CN" alt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7907" marR="127907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1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拓跋</a:t>
                      </a:r>
                      <a:endParaRPr kumimoji="0" lang="zh-CN" altLang="en-US" sz="2400" b="1" i="0" u="none" strike="noStrike" cap="none" normalizeH="0" baseline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127907" marR="127907" marT="34293" marB="342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元</a:t>
                      </a:r>
                      <a:endParaRPr kumimoji="0" lang="zh-CN" altLang="en-US" sz="2400" b="1" i="0" u="none" strike="noStrike" cap="none" normalizeH="0" baseline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127907" marR="127907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934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贺楼</a:t>
                      </a:r>
                      <a:endParaRPr kumimoji="0" lang="zh-CN" altLang="en-US" sz="2400" b="1" i="0" u="none" strike="noStrike" cap="none" normalizeH="0" baseline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127907" marR="127907" marT="34293" marB="342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楼</a:t>
                      </a:r>
                      <a:endParaRPr kumimoji="0" lang="zh-CN" altLang="en-US" sz="2400" b="1" i="0" u="none" strike="noStrike" cap="none" normalizeH="0" baseline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127907" marR="127907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1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邱穆陵</a:t>
                      </a:r>
                      <a:endParaRPr kumimoji="0" lang="zh-CN" altLang="en-US" sz="2400" b="1" i="0" u="none" strike="noStrike" cap="none" normalizeH="0" baseline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127907" marR="127907" marT="34293" marB="342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穆</a:t>
                      </a:r>
                      <a:endParaRPr kumimoji="0" lang="zh-CN" altLang="en-US" sz="2400" b="1" i="0" u="none" strike="noStrike" cap="none" normalizeH="0" baseline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127907" marR="127907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1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步六孤</a:t>
                      </a:r>
                      <a:endParaRPr kumimoji="0" lang="zh-CN" altLang="en-US" sz="2400" b="1" i="0" u="none" strike="noStrike" cap="none" normalizeH="0" baseline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127907" marR="127907" marT="34293" marB="342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陆</a:t>
                      </a:r>
                      <a:endParaRPr kumimoji="0" lang="zh-CN" altLang="en-US" sz="2400" b="1" i="0" u="none" strike="noStrike" cap="none" normalizeH="0" baseline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127907" marR="127907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1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贺兰</a:t>
                      </a:r>
                      <a:endParaRPr kumimoji="0" lang="zh-CN" altLang="en-US" sz="2400" b="1" i="0" u="none" strike="noStrike" cap="none" normalizeH="0" baseline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127907" marR="127907" marT="34293" marB="342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贺</a:t>
                      </a:r>
                      <a:endParaRPr kumimoji="0" lang="zh-CN" altLang="en-US" sz="2400" b="1" i="0" u="none" strike="noStrike" cap="none" normalizeH="0" baseline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127907" marR="127907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57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独孤</a:t>
                      </a:r>
                      <a:endParaRPr kumimoji="0" lang="zh-CN" altLang="en-US" sz="2400" b="1" i="0" u="none" strike="noStrike" cap="none" normalizeH="0" baseline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127907" marR="127907" marT="34293" marB="342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刘</a:t>
                      </a: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127907" marR="127907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727" name="Rectangle 31"/>
          <p:cNvSpPr>
            <a:spLocks noChangeArrowheads="1"/>
          </p:cNvSpPr>
          <p:nvPr/>
        </p:nvSpPr>
        <p:spPr bwMode="auto">
          <a:xfrm>
            <a:off x="2987824" y="4221798"/>
            <a:ext cx="4428589" cy="51435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/>
          <a:p>
            <a:pPr algn="ctr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spc="-50" dirty="0">
                <a:latin typeface="黑体" panose="02010609060101010101" pitchFamily="49" charset="-122"/>
                <a:ea typeface="黑体" panose="02010609060101010101" pitchFamily="49" charset="-122"/>
              </a:rPr>
              <a:t>改鲜卑姓为汉姓</a:t>
            </a:r>
            <a:endParaRPr lang="zh-CN" altLang="en-US" sz="2800" spc="-5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339873" y="915566"/>
            <a:ext cx="1855863" cy="52322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  <a:effectLst/>
        </p:spPr>
        <p:txBody>
          <a:bodyPr wrap="square">
            <a:spAutoFit/>
          </a:bodyPr>
          <a:lstStyle>
            <a:defPPr>
              <a:defRPr lang="zh-CN"/>
            </a:defPPr>
            <a:lvl1pPr marR="0" lvl="0" indent="0" algn="ctr" fontAlgn="base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 kumimoji="0" sz="320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smtClean="0"/>
              <a:t>改</a:t>
            </a:r>
            <a:r>
              <a:rPr lang="zh-CN" altLang="en-US" sz="2800" dirty="0"/>
              <a:t>汉姓</a:t>
            </a:r>
            <a:endParaRPr lang="zh-CN" altLang="en-US" sz="28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1619672" y="4083918"/>
            <a:ext cx="6629400" cy="5715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/>
          <a:p>
            <a:pPr algn="ctr" defTabSz="914400" fontAlgn="base">
              <a:lnSpc>
                <a:spcPct val="85000"/>
              </a:lnSpc>
              <a:spcAft>
                <a:spcPct val="0"/>
              </a:spcAft>
            </a:pPr>
            <a:r>
              <a:rPr lang="zh-CN" altLang="en-US" sz="2800" b="0" spc="-5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鼓励鲜卑贵族与汉人贵族联姻</a:t>
            </a:r>
            <a:endParaRPr lang="zh-CN" altLang="en-US" sz="2800" b="0" spc="-5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8675" name="Rectangle 5"/>
          <p:cNvSpPr>
            <a:spLocks noGrp="1"/>
          </p:cNvSpPr>
          <p:nvPr>
            <p:ph idx="4294967295"/>
          </p:nvPr>
        </p:nvSpPr>
        <p:spPr>
          <a:xfrm>
            <a:off x="899592" y="1779662"/>
            <a:ext cx="7272808" cy="1890712"/>
          </a:xfrm>
          <a:prstGeom prst="rect">
            <a:avLst/>
          </a:prstGeom>
        </p:spPr>
        <p:txBody>
          <a:bodyPr vert="horz" wrap="square" lIns="0" tIns="45720" rIns="0" bIns="45720" anchor="t"/>
          <a:lstStyle/>
          <a:p>
            <a:pPr algn="just" eaLnBrk="1" hangingPunct="1">
              <a:lnSpc>
                <a:spcPts val="4500"/>
              </a:lnSpc>
              <a:buNone/>
            </a:pPr>
            <a:r>
              <a:rPr lang="zh-CN" altLang="en-US" sz="32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en-US" altLang="zh-CN" sz="32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孝文帝选择中原汉族贵族女子为妃，并分别为五个皇弟聘中原大姓女子为王妃，很多鲜卑公主也嫁给汉族高门。</a:t>
            </a:r>
            <a:endParaRPr lang="zh-CN" altLang="en-US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467544" y="845603"/>
            <a:ext cx="2015902" cy="583565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  <a:effec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320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通</a:t>
            </a:r>
            <a:r>
              <a:rPr kumimoji="0" lang="zh-CN" sz="32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婚姻</a:t>
            </a:r>
            <a:endParaRPr kumimoji="0" lang="zh-CN" sz="32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5"/>
          <p:cNvSpPr/>
          <p:nvPr/>
        </p:nvSpPr>
        <p:spPr>
          <a:xfrm>
            <a:off x="323528" y="762605"/>
            <a:ext cx="8534400" cy="3969385"/>
          </a:xfrm>
          <a:prstGeom prst="rect">
            <a:avLst/>
          </a:prstGeom>
          <a:noFill/>
          <a:ln w="63500" cap="flat" cmpd="thickThin">
            <a:noFill/>
            <a:prstDash val="solid"/>
            <a:miter/>
            <a:headEnd type="none" w="med" len="med"/>
            <a:tailEnd type="none" w="med" len="med"/>
          </a:ln>
          <a:effectLst>
            <a:prstShdw prst="shdw17" dir="16200000">
              <a:srgbClr val="708688"/>
            </a:prstShdw>
          </a:effec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北魏迁都以后，洛阳再度成为北方的政治、经济、文化中心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从四面来的商人汇集在这里，交流着来自不同地方的物品，他们中的很多人说着夹杂鲜卑语的汉语，穿着和汉族一样的服饰，他们一改往日不尊老，不养老的陋习，老人得到了子女的照顾。从他们身上，已经看不出鲜卑族和汉族的区别了。</a:t>
            </a:r>
            <a:endParaRPr lang="zh-CN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112" name="Line 8"/>
          <p:cNvSpPr/>
          <p:nvPr/>
        </p:nvSpPr>
        <p:spPr>
          <a:xfrm flipV="1">
            <a:off x="6080438" y="3319750"/>
            <a:ext cx="2481580" cy="508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  <a:effectLst>
            <a:prstShdw prst="shdw17" dir="16200000">
              <a:srgbClr val="990000"/>
            </a:prstShdw>
          </a:effectLst>
        </p:spPr>
      </p:sp>
      <p:sp>
        <p:nvSpPr>
          <p:cNvPr id="47113" name="Line 9"/>
          <p:cNvSpPr/>
          <p:nvPr/>
        </p:nvSpPr>
        <p:spPr>
          <a:xfrm flipV="1">
            <a:off x="985834" y="4615944"/>
            <a:ext cx="4662805" cy="9525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  <a:effectLst>
            <a:prstShdw prst="shdw17" dir="16200000">
              <a:srgbClr val="990000"/>
            </a:prstShdw>
          </a:effectLst>
        </p:spPr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7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7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/>
          <p:nvPr>
            <p:custDataLst>
              <p:tags r:id="rId1"/>
            </p:custDataLst>
          </p:nvPr>
        </p:nvSpPr>
        <p:spPr>
          <a:xfrm>
            <a:off x="731167" y="1059582"/>
            <a:ext cx="5870575" cy="521970"/>
          </a:xfrm>
          <a:prstGeom prst="rect">
            <a:avLst/>
          </a:prstGeom>
          <a:noFill/>
          <a:ln w="12700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北魏孝文帝改革有什么重要意义？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Text Box 3"/>
          <p:cNvSpPr txBox="1"/>
          <p:nvPr>
            <p:custDataLst>
              <p:tags r:id="rId2"/>
            </p:custDataLst>
          </p:nvPr>
        </p:nvSpPr>
        <p:spPr>
          <a:xfrm>
            <a:off x="755576" y="2295985"/>
            <a:ext cx="6552728" cy="523220"/>
          </a:xfrm>
          <a:prstGeom prst="rect">
            <a:avLst/>
          </a:prstGeom>
          <a:solidFill>
            <a:srgbClr val="FFFFCC"/>
          </a:solidFill>
          <a:ln w="25400" cap="flat" cmpd="sng">
            <a:solidFill>
              <a:srgbClr val="FF99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促进了民族交融，也增强了北魏的实力。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70361" name="Text Box 25"/>
          <p:cNvSpPr txBox="1">
            <a:spLocks noChangeArrowheads="1"/>
          </p:cNvSpPr>
          <p:nvPr/>
        </p:nvSpPr>
        <p:spPr bwMode="auto">
          <a:xfrm>
            <a:off x="601980" y="3579862"/>
            <a:ext cx="7861935" cy="82994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r>
              <a:rPr lang="zh-CN" altLang="en-US" sz="4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民族交融</a:t>
            </a:r>
            <a:r>
              <a:rPr lang="zh-CN" altLang="en-US" sz="4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是时代发展的</a:t>
            </a:r>
            <a:r>
              <a:rPr lang="zh-CN" altLang="en-US" sz="4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主流！</a:t>
            </a:r>
            <a:endParaRPr lang="zh-CN" altLang="en-US" sz="4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7036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270361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/>
          <p:nvPr>
            <p:custDataLst>
              <p:tags r:id="rId1"/>
            </p:custDataLst>
          </p:nvPr>
        </p:nvSpPr>
        <p:spPr>
          <a:xfrm>
            <a:off x="467544" y="1059582"/>
            <a:ext cx="8136904" cy="3323987"/>
          </a:xfrm>
          <a:prstGeom prst="rect">
            <a:avLst/>
          </a:prstGeom>
          <a:noFill/>
          <a:ln w="12700">
            <a:noFill/>
          </a:ln>
        </p:spPr>
        <p:txBody>
          <a:bodyPr wrap="square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    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北魏在中原建立政权后，在北方设立了六个军镇，以抵御北方柔然的南下。北魏后期，来自北方的威胁大大减轻，军镇的作用减小，地位降低。六镇军人对此十分不满，导致兵变，战火蔓延到河北、山东、关陇地区。在六镇兵变的打击下，北魏分裂。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13314" name="Rectangle 2"/>
          <p:cNvSpPr>
            <a:spLocks noGrp="1" noRot="1" noChangeArrowheads="1"/>
          </p:cNvSpPr>
          <p:nvPr/>
        </p:nvSpPr>
        <p:spPr>
          <a:xfrm>
            <a:off x="3491880" y="51470"/>
            <a:ext cx="2411760" cy="50396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srgbClr val="A5002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北朝</a:t>
            </a:r>
            <a:r>
              <a:rPr lang="zh-CN" altLang="en-US" sz="2800" dirty="0">
                <a:solidFill>
                  <a:srgbClr val="A5002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政权更替</a:t>
            </a:r>
            <a:endParaRPr lang="zh-CN" altLang="en-US" sz="2800" dirty="0">
              <a:solidFill>
                <a:srgbClr val="A50021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/>
          <p:nvPr>
            <p:custDataLst>
              <p:tags r:id="rId1"/>
            </p:custDataLst>
          </p:nvPr>
        </p:nvSpPr>
        <p:spPr>
          <a:xfrm>
            <a:off x="1475656" y="2111489"/>
            <a:ext cx="941070" cy="460375"/>
          </a:xfrm>
          <a:prstGeom prst="rect">
            <a:avLst/>
          </a:prstGeom>
          <a:solidFill>
            <a:srgbClr val="FFFFCC"/>
          </a:solidFill>
          <a:ln w="25400" cap="flat" cmpd="sng">
            <a:solidFill>
              <a:srgbClr val="FF99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北魏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Text Box 3"/>
          <p:cNvSpPr txBox="1"/>
          <p:nvPr>
            <p:custDataLst>
              <p:tags r:id="rId2"/>
            </p:custDataLst>
          </p:nvPr>
        </p:nvSpPr>
        <p:spPr>
          <a:xfrm>
            <a:off x="3529246" y="1463154"/>
            <a:ext cx="941070" cy="460375"/>
          </a:xfrm>
          <a:prstGeom prst="rect">
            <a:avLst/>
          </a:prstGeom>
          <a:solidFill>
            <a:srgbClr val="FFFFCC"/>
          </a:solidFill>
          <a:ln w="25400" cap="flat" cmpd="sng">
            <a:solidFill>
              <a:srgbClr val="FF99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东魏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Text Box 3"/>
          <p:cNvSpPr txBox="1"/>
          <p:nvPr>
            <p:custDataLst>
              <p:tags r:id="rId3"/>
            </p:custDataLst>
          </p:nvPr>
        </p:nvSpPr>
        <p:spPr>
          <a:xfrm>
            <a:off x="3529246" y="3047479"/>
            <a:ext cx="941070" cy="460375"/>
          </a:xfrm>
          <a:prstGeom prst="rect">
            <a:avLst/>
          </a:prstGeom>
          <a:solidFill>
            <a:srgbClr val="FFFFCC"/>
          </a:solidFill>
          <a:ln w="25400" cap="flat" cmpd="sng">
            <a:solidFill>
              <a:srgbClr val="FF99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西魏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Text Box 3"/>
          <p:cNvSpPr txBox="1"/>
          <p:nvPr>
            <p:custDataLst>
              <p:tags r:id="rId4"/>
            </p:custDataLst>
          </p:nvPr>
        </p:nvSpPr>
        <p:spPr>
          <a:xfrm>
            <a:off x="6073056" y="1463154"/>
            <a:ext cx="941070" cy="460375"/>
          </a:xfrm>
          <a:prstGeom prst="rect">
            <a:avLst/>
          </a:prstGeom>
          <a:solidFill>
            <a:srgbClr val="FFFFCC"/>
          </a:solidFill>
          <a:ln w="25400" cap="flat" cmpd="sng">
            <a:solidFill>
              <a:srgbClr val="FF99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北齐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Text Box 3"/>
          <p:cNvSpPr txBox="1"/>
          <p:nvPr>
            <p:custDataLst>
              <p:tags r:id="rId5"/>
            </p:custDataLst>
          </p:nvPr>
        </p:nvSpPr>
        <p:spPr>
          <a:xfrm>
            <a:off x="6073056" y="3047479"/>
            <a:ext cx="941070" cy="460375"/>
          </a:xfrm>
          <a:prstGeom prst="rect">
            <a:avLst/>
          </a:prstGeom>
          <a:solidFill>
            <a:srgbClr val="FFFFCC"/>
          </a:solidFill>
          <a:ln w="25400" cap="flat" cmpd="sng">
            <a:solidFill>
              <a:srgbClr val="FF99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北周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11" name="直接箭头连接符 10"/>
          <p:cNvCxnSpPr/>
          <p:nvPr/>
        </p:nvCxnSpPr>
        <p:spPr>
          <a:xfrm flipV="1">
            <a:off x="2551981" y="1823199"/>
            <a:ext cx="796290" cy="24193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>
            <a:off x="2516421" y="2780779"/>
            <a:ext cx="831850" cy="3390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 flipV="1">
            <a:off x="4733841" y="1679689"/>
            <a:ext cx="1062355" cy="101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 flipV="1">
            <a:off x="4716061" y="3263379"/>
            <a:ext cx="1062355" cy="101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>
            <a:off x="6511841" y="2086724"/>
            <a:ext cx="4445" cy="74485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270361" name="Text Box 25"/>
          <p:cNvSpPr txBox="1">
            <a:spLocks noChangeArrowheads="1"/>
          </p:cNvSpPr>
          <p:nvPr/>
        </p:nvSpPr>
        <p:spPr bwMode="auto">
          <a:xfrm>
            <a:off x="592142" y="3911575"/>
            <a:ext cx="8228330" cy="4603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北周灭掉北齐后，北方重归统一，为隋朝统一全国打下基础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Rectangle 2"/>
          <p:cNvSpPr>
            <a:spLocks noGrp="1" noRot="1" noChangeArrowheads="1"/>
          </p:cNvSpPr>
          <p:nvPr/>
        </p:nvSpPr>
        <p:spPr>
          <a:xfrm>
            <a:off x="3491880" y="51470"/>
            <a:ext cx="2411760" cy="50396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srgbClr val="A5002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北朝</a:t>
            </a:r>
            <a:r>
              <a:rPr lang="zh-CN" altLang="en-US" sz="2800" dirty="0">
                <a:solidFill>
                  <a:srgbClr val="A5002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政权更替</a:t>
            </a:r>
            <a:endParaRPr lang="zh-CN" altLang="en-US" sz="2800" dirty="0">
              <a:solidFill>
                <a:srgbClr val="A50021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27036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4" grpId="0" bldLvl="0" animBg="1"/>
      <p:bldP spid="5" grpId="0" bldLvl="0" animBg="1"/>
      <p:bldP spid="6" grpId="0" animBg="1"/>
      <p:bldP spid="7" grpId="0" bldLvl="0" animBg="1"/>
      <p:bldP spid="270361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副标题 4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311151" y="1329690"/>
            <a:ext cx="8521065" cy="2587943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0">
            <a:srgbClr val="FFFFFF"/>
          </a:fillRef>
          <a:effectRef idx="0">
            <a:srgbClr val="FFFFFF"/>
          </a:effectRef>
          <a:fontRef idx="minor">
            <a:schemeClr val="dk1"/>
          </a:fontRef>
        </p:style>
        <p:txBody>
          <a:bodyPr vert="horz" lIns="90000" tIns="46800" rIns="90000" bIns="46800" anchor="t" anchorCtr="0">
            <a:noAutofit/>
          </a:bodyPr>
          <a:lstStyle>
            <a:lvl1pPr marL="128905" indent="-128905" algn="l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sz="1015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1pPr>
            <a:lvl2pPr marL="386080" indent="-128905" algn="l" defTabSz="51435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906145" algn="l"/>
                <a:tab pos="906145" algn="l"/>
                <a:tab pos="906145" algn="l"/>
                <a:tab pos="906145" algn="l"/>
              </a:tabLst>
              <a:defRPr sz="9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2pPr>
            <a:lvl3pPr marL="643255" indent="-128905" algn="l" defTabSz="51435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sz="9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3pPr>
            <a:lvl4pPr marL="900430" indent="-128905" algn="l" defTabSz="51435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sz="79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4pPr>
            <a:lvl5pPr marL="1157605" indent="-128905" algn="l" defTabSz="51435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79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5pPr>
            <a:lvl6pPr marL="1415415" indent="-128905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2590" indent="-128905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9765" indent="-128905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6940" indent="-128905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-565150">
              <a:buNone/>
            </a:pPr>
            <a:endParaRPr lang="zh-CN" altLang="en-US" sz="2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9470" y="832352"/>
            <a:ext cx="8220824" cy="39693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sz="24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识读《淝水之战示意图</a:t>
            </a:r>
            <a:r>
              <a:rPr lang="zh-CN" altLang="zh-CN" sz="24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》，</a:t>
            </a:r>
            <a:r>
              <a:rPr lang="zh-CN" altLang="zh-CN" sz="24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了解淝水之战的时间、交战双方、结果及影响；了解北魏统一北方的时间及北魏孝文帝改革的主要内容及影响。</a:t>
            </a:r>
            <a:r>
              <a:rPr lang="zh-CN" altLang="zh-CN" sz="2400" b="1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（史料实证、时空观念）</a:t>
            </a:r>
            <a:endParaRPr lang="en-US" altLang="zh-CN" sz="2400" b="1" kern="1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4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sz="24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通过北魏陶俑、敦煌莫高窟壁画等图片，理解北方民族交融的表现及历史意义。</a:t>
            </a:r>
            <a:r>
              <a:rPr lang="zh-CN" altLang="en-US" sz="2400" b="1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（史料实证、</a:t>
            </a:r>
            <a:r>
              <a:rPr lang="zh-CN" altLang="zh-CN" sz="2400" b="1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历史解释）</a:t>
            </a:r>
            <a:endParaRPr lang="zh-CN" altLang="zh-CN" sz="2400" b="1" kern="100" dirty="0">
              <a:effectLst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4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sz="24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通过学习从十六国发展到一国的局势变化，认识到民族团结和国家统一是历史发展的主流。</a:t>
            </a:r>
            <a:r>
              <a:rPr lang="zh-CN" altLang="zh-CN" sz="2400" b="1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（家国情怀）</a:t>
            </a:r>
            <a:endParaRPr lang="en-US" altLang="zh-CN" sz="2400" b="1" kern="100" dirty="0">
              <a:effectLst/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射猎图"/>
          <p:cNvPicPr>
            <a:picLocks noChangeAspect="1" noChangeArrowheads="1"/>
          </p:cNvPicPr>
          <p:nvPr/>
        </p:nvPicPr>
        <p:blipFill>
          <a:blip r:embed="rId1" cstate="print"/>
          <a:srcRect b="6500"/>
          <a:stretch>
            <a:fillRect/>
          </a:stretch>
        </p:blipFill>
        <p:spPr bwMode="auto">
          <a:xfrm>
            <a:off x="683568" y="1445633"/>
            <a:ext cx="2627870" cy="16573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9332" name="Rectangle 4"/>
          <p:cNvSpPr/>
          <p:nvPr/>
        </p:nvSpPr>
        <p:spPr>
          <a:xfrm>
            <a:off x="5505445" y="1196405"/>
            <a:ext cx="3276600" cy="46037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eaLnBrk="1" hangingPunct="1"/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北方各族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采桑图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en-US" altLang="zh-CN" sz="2400" b="1" dirty="0">
                <a:solidFill>
                  <a:srgbClr val="33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en-US" altLang="zh-CN" sz="2400" b="1" dirty="0">
              <a:solidFill>
                <a:srgbClr val="3333C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2229" name="Rectangle 6"/>
          <p:cNvSpPr/>
          <p:nvPr/>
        </p:nvSpPr>
        <p:spPr>
          <a:xfrm>
            <a:off x="300355" y="3271825"/>
            <a:ext cx="3352800" cy="46037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eaLnBrk="1" hangingPunct="1"/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内迁各族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狩猎图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》 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" name="Picture 4" descr="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34044" y="1779662"/>
            <a:ext cx="3158435" cy="116651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5" descr="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34044" y="3325305"/>
            <a:ext cx="3158434" cy="11676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2232" name="Rectangle 6"/>
          <p:cNvSpPr/>
          <p:nvPr/>
        </p:nvSpPr>
        <p:spPr>
          <a:xfrm>
            <a:off x="5581645" y="2887439"/>
            <a:ext cx="3494088" cy="46037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eaLnBrk="1" hangingPunct="1"/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北方各族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扬场图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》 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2233" name="Rectangle 6"/>
          <p:cNvSpPr/>
          <p:nvPr/>
        </p:nvSpPr>
        <p:spPr>
          <a:xfrm>
            <a:off x="5657845" y="4415631"/>
            <a:ext cx="3429000" cy="46037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eaLnBrk="1" hangingPunct="1"/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北方各族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耕耙图</a:t>
            </a:r>
            <a:r>
              <a:rPr lang="en-US" altLang="zh-CN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2247" name="AutoShape 23"/>
          <p:cNvSpPr>
            <a:spLocks noChangeArrowheads="1"/>
          </p:cNvSpPr>
          <p:nvPr/>
        </p:nvSpPr>
        <p:spPr bwMode="auto">
          <a:xfrm rot="20883119">
            <a:off x="3567397" y="644758"/>
            <a:ext cx="1813085" cy="388594"/>
          </a:xfrm>
          <a:prstGeom prst="rightArrow">
            <a:avLst>
              <a:gd name="adj1" fmla="val 50000"/>
              <a:gd name="adj2" fmla="val 96895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52248" name="AutoShape 24"/>
          <p:cNvSpPr>
            <a:spLocks noChangeArrowheads="1"/>
          </p:cNvSpPr>
          <p:nvPr/>
        </p:nvSpPr>
        <p:spPr bwMode="auto">
          <a:xfrm>
            <a:off x="3648467" y="2107260"/>
            <a:ext cx="1752600" cy="364331"/>
          </a:xfrm>
          <a:prstGeom prst="rightArrow">
            <a:avLst>
              <a:gd name="adj1" fmla="val 50000"/>
              <a:gd name="adj2" fmla="val 90196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52249" name="AutoShape 25"/>
          <p:cNvSpPr>
            <a:spLocks noChangeArrowheads="1"/>
          </p:cNvSpPr>
          <p:nvPr/>
        </p:nvSpPr>
        <p:spPr bwMode="auto">
          <a:xfrm rot="1349006">
            <a:off x="3546934" y="3275537"/>
            <a:ext cx="1719263" cy="364331"/>
          </a:xfrm>
          <a:prstGeom prst="rightArrow">
            <a:avLst>
              <a:gd name="adj1" fmla="val 50000"/>
              <a:gd name="adj2" fmla="val 8848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52236" name="Text Box 12"/>
          <p:cNvSpPr txBox="1"/>
          <p:nvPr/>
        </p:nvSpPr>
        <p:spPr>
          <a:xfrm>
            <a:off x="3800317" y="145792"/>
            <a:ext cx="636270" cy="4651598"/>
          </a:xfrm>
          <a:prstGeom prst="rect">
            <a:avLst/>
          </a:prstGeom>
          <a:solidFill>
            <a:srgbClr val="FFFF99"/>
          </a:solidFill>
          <a:ln w="38100" cap="flat" cmpd="sng">
            <a:solidFill>
              <a:schemeClr val="tx2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 wrap="none">
            <a:noAutofit/>
          </a:bodyPr>
          <a:lstStyle/>
          <a:p>
            <a:pPr eaLnBrk="1" hangingPunct="1"/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内迁各族向汉族学习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农业技艺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195230" y="3880058"/>
            <a:ext cx="1422184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all" spc="0" normalizeH="0" baseline="0" noProof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CC00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游牧</a:t>
            </a:r>
            <a:endParaRPr kumimoji="0" lang="zh-CN" altLang="en-US" sz="48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CC00"/>
              </a:soli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445271" y="3904277"/>
            <a:ext cx="1981200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all" spc="0" normalizeH="0" baseline="0" noProof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农耕</a:t>
            </a:r>
            <a:endParaRPr kumimoji="0" lang="zh-CN" altLang="en-US" sz="48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50191" name="Text Box 14"/>
          <p:cNvSpPr txBox="1">
            <a:spLocks noChangeArrowheads="1"/>
          </p:cNvSpPr>
          <p:nvPr/>
        </p:nvSpPr>
        <p:spPr bwMode="auto">
          <a:xfrm>
            <a:off x="437744" y="707804"/>
            <a:ext cx="3119517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50000"/>
              </a:spcBef>
              <a:defRPr sz="280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 w="0"/>
                <a:solidFill>
                  <a:srgbClr val="FF0000"/>
                </a:solidFill>
                <a:effectLst/>
                <a:uLnTx/>
                <a:uFillTx/>
                <a:cs typeface="+mn-cs"/>
              </a:rPr>
              <a:t>生产方式的交融</a:t>
            </a:r>
            <a:endParaRPr kumimoji="0" lang="zh-CN" altLang="en-US" sz="3200" b="1" i="0" u="none" strike="noStrike" kern="1200" cap="none" spc="0" normalizeH="0" baseline="0" noProof="0" dirty="0">
              <a:ln w="0"/>
              <a:solidFill>
                <a:srgbClr val="FF0000"/>
              </a:solidFill>
              <a:effectLst/>
              <a:uLnTx/>
              <a:uFillTx/>
              <a:cs typeface="+mn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03884" y="195486"/>
            <a:ext cx="3188596" cy="11168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1222" name="Oval 22"/>
          <p:cNvSpPr/>
          <p:nvPr/>
        </p:nvSpPr>
        <p:spPr>
          <a:xfrm>
            <a:off x="2218690" y="3330562"/>
            <a:ext cx="914400" cy="342900"/>
          </a:xfrm>
          <a:prstGeom prst="ellipse">
            <a:avLst/>
          </a:prstGeom>
          <a:noFill/>
          <a:ln w="3492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  <a:effectLst>
            <a:prstShdw prst="shdw17" dist="17961" dir="2699999">
              <a:srgbClr val="990000"/>
            </a:prstShdw>
          </a:effectLst>
        </p:spPr>
        <p:txBody>
          <a:bodyPr wrap="none" anchor="ctr"/>
          <a:lstStyle/>
          <a:p>
            <a:endParaRPr lang="zh-CN" altLang="en-US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1223" name="Oval 23"/>
          <p:cNvSpPr/>
          <p:nvPr/>
        </p:nvSpPr>
        <p:spPr>
          <a:xfrm>
            <a:off x="7567290" y="1255142"/>
            <a:ext cx="914400" cy="342900"/>
          </a:xfrm>
          <a:prstGeom prst="ellipse">
            <a:avLst/>
          </a:prstGeom>
          <a:noFill/>
          <a:ln w="3492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  <a:effectLst>
            <a:prstShdw prst="shdw17" dist="17961" dir="2699999">
              <a:srgbClr val="990000"/>
            </a:prstShdw>
          </a:effectLst>
        </p:spPr>
        <p:txBody>
          <a:bodyPr wrap="none" anchor="ctr"/>
          <a:lstStyle/>
          <a:p>
            <a:endParaRPr lang="zh-CN" altLang="en-US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1224" name="Oval 24"/>
          <p:cNvSpPr/>
          <p:nvPr/>
        </p:nvSpPr>
        <p:spPr>
          <a:xfrm>
            <a:off x="7504425" y="2946176"/>
            <a:ext cx="914400" cy="342900"/>
          </a:xfrm>
          <a:prstGeom prst="ellipse">
            <a:avLst/>
          </a:prstGeom>
          <a:noFill/>
          <a:ln w="3492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  <a:effectLst>
            <a:prstShdw prst="shdw17" dist="17961" dir="2699999">
              <a:srgbClr val="990000"/>
            </a:prstShdw>
          </a:effectLst>
        </p:spPr>
        <p:txBody>
          <a:bodyPr wrap="none" anchor="ctr"/>
          <a:lstStyle/>
          <a:p>
            <a:endParaRPr lang="zh-CN" altLang="en-US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1225" name="Oval 25"/>
          <p:cNvSpPr/>
          <p:nvPr/>
        </p:nvSpPr>
        <p:spPr>
          <a:xfrm>
            <a:off x="7580625" y="4474368"/>
            <a:ext cx="914400" cy="342900"/>
          </a:xfrm>
          <a:prstGeom prst="ellipse">
            <a:avLst/>
          </a:prstGeom>
          <a:noFill/>
          <a:ln w="3492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  <a:effectLst>
            <a:prstShdw prst="shdw17" dist="17961" dir="2699999">
              <a:srgbClr val="990000"/>
            </a:prstShdw>
          </a:effectLst>
        </p:spPr>
        <p:txBody>
          <a:bodyPr wrap="none" anchor="ctr"/>
          <a:lstStyle/>
          <a:p>
            <a:endParaRPr lang="zh-CN" altLang="en-US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2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2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99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2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2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2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52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51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51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51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51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52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2" grpId="0"/>
      <p:bldP spid="52229" grpId="0"/>
      <p:bldP spid="52232" grpId="0"/>
      <p:bldP spid="52233" grpId="0"/>
      <p:bldP spid="52247" grpId="0" bldLvl="0" animBg="1"/>
      <p:bldP spid="52248" grpId="0" bldLvl="0" animBg="1"/>
      <p:bldP spid="52249" grpId="0" bldLvl="0" animBg="1"/>
      <p:bldP spid="52236" grpId="0" bldLvl="0" animBg="1"/>
      <p:bldP spid="51222" grpId="0" bldLvl="0" animBg="1"/>
      <p:bldP spid="51223" grpId="0" bldLvl="0" animBg="1"/>
      <p:bldP spid="51224" grpId="0" bldLvl="0" animBg="1"/>
      <p:bldP spid="51225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 descr="l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609256" y="2096482"/>
            <a:ext cx="2559425" cy="124015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3255" name="Picture 7" descr="C:\Documents and Settings\Administrator\桌面\t01d82f7f6da2be1dd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7302" y="1468398"/>
            <a:ext cx="3200399" cy="21717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8" name="Text Box 5">
            <a:hlinkClick r:id="rId3" action="ppaction://hlinksldjump"/>
          </p:cNvPr>
          <p:cNvSpPr txBox="1"/>
          <p:nvPr/>
        </p:nvSpPr>
        <p:spPr>
          <a:xfrm>
            <a:off x="321102" y="3795886"/>
            <a:ext cx="3352800" cy="461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边境汉人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二牛抬杠图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AutoShape 23"/>
          <p:cNvSpPr>
            <a:spLocks noChangeArrowheads="1"/>
          </p:cNvSpPr>
          <p:nvPr/>
        </p:nvSpPr>
        <p:spPr bwMode="auto">
          <a:xfrm rot="-1281469">
            <a:off x="3722076" y="1209633"/>
            <a:ext cx="1603939" cy="364331"/>
          </a:xfrm>
          <a:prstGeom prst="rightArrow">
            <a:avLst>
              <a:gd name="adj1" fmla="val 50000"/>
              <a:gd name="adj2" fmla="val 96895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0" name="AutoShape 23"/>
          <p:cNvSpPr>
            <a:spLocks noChangeArrowheads="1"/>
          </p:cNvSpPr>
          <p:nvPr/>
        </p:nvSpPr>
        <p:spPr bwMode="auto">
          <a:xfrm>
            <a:off x="3854310" y="2372082"/>
            <a:ext cx="1482972" cy="364331"/>
          </a:xfrm>
          <a:prstGeom prst="rightArrow">
            <a:avLst>
              <a:gd name="adj1" fmla="val 50000"/>
              <a:gd name="adj2" fmla="val 96895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1" name="AutoShape 23"/>
          <p:cNvSpPr>
            <a:spLocks noChangeArrowheads="1"/>
          </p:cNvSpPr>
          <p:nvPr/>
        </p:nvSpPr>
        <p:spPr bwMode="auto">
          <a:xfrm rot="1077560">
            <a:off x="3734925" y="3546917"/>
            <a:ext cx="1557215" cy="364331"/>
          </a:xfrm>
          <a:prstGeom prst="rightArrow">
            <a:avLst>
              <a:gd name="adj1" fmla="val 50000"/>
              <a:gd name="adj2" fmla="val 96895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2" name="Text Box 12"/>
          <p:cNvSpPr txBox="1"/>
          <p:nvPr/>
        </p:nvSpPr>
        <p:spPr>
          <a:xfrm>
            <a:off x="4109404" y="312659"/>
            <a:ext cx="613410" cy="4739005"/>
          </a:xfrm>
          <a:prstGeom prst="rect">
            <a:avLst/>
          </a:prstGeom>
          <a:solidFill>
            <a:srgbClr val="FFFF99"/>
          </a:solidFill>
          <a:ln w="38100" cap="flat" cmpd="sng">
            <a:solidFill>
              <a:schemeClr val="tx2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 wrap="none">
            <a:spAutoFit/>
          </a:bodyPr>
          <a:lstStyle/>
          <a:p>
            <a:pPr eaLnBrk="1" hangingPunct="1"/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汉族向内迁各族学习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畜牧经验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1211" name="图片 1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12975" y="3514223"/>
            <a:ext cx="2559425" cy="128977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12" name="图片 6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96748" y="630105"/>
            <a:ext cx="2559425" cy="124896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8" name="TextBox 17"/>
          <p:cNvSpPr txBox="1"/>
          <p:nvPr/>
        </p:nvSpPr>
        <p:spPr>
          <a:xfrm>
            <a:off x="8305963" y="1419572"/>
            <a:ext cx="553998" cy="2952378"/>
          </a:xfrm>
          <a:prstGeom prst="rect">
            <a:avLst/>
          </a:prstGeom>
          <a:noFill/>
          <a:ln w="9525">
            <a:noFill/>
          </a:ln>
        </p:spPr>
        <p:txBody>
          <a:bodyPr vert="eaVert" wrap="square">
            <a:spAutoFit/>
          </a:bodyPr>
          <a:lstStyle/>
          <a:p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边境汉人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放牧图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endParaRPr lang="zh-CN" altLang="en-US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437744" y="707804"/>
            <a:ext cx="3119517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50000"/>
              </a:spcBef>
              <a:defRPr sz="280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 w="0"/>
                <a:solidFill>
                  <a:srgbClr val="FF0000"/>
                </a:solidFill>
                <a:effectLst/>
                <a:uLnTx/>
                <a:uFillTx/>
                <a:cs typeface="+mn-cs"/>
              </a:rPr>
              <a:t>生产方式的交融</a:t>
            </a:r>
            <a:endParaRPr kumimoji="0" lang="zh-CN" altLang="en-US" sz="3200" b="1" i="0" u="none" strike="noStrike" kern="1200" cap="none" spc="0" normalizeH="0" baseline="0" noProof="0" dirty="0">
              <a:ln w="0"/>
              <a:solidFill>
                <a:srgbClr val="FF0000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ldLvl="0" animBg="1"/>
      <p:bldP spid="10" grpId="0" bldLvl="0" animBg="1"/>
      <p:bldP spid="11" grpId="0" bldLvl="0" animBg="1"/>
      <p:bldP spid="12" grpId="0" bldLvl="0" animBg="1"/>
      <p:bldP spid="1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372952" y="878604"/>
            <a:ext cx="7160096" cy="3663448"/>
            <a:chOff x="288" y="288"/>
            <a:chExt cx="5184" cy="3808"/>
          </a:xfrm>
        </p:grpSpPr>
        <p:pic>
          <p:nvPicPr>
            <p:cNvPr id="35861" name="Picture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88" y="288"/>
              <a:ext cx="5184" cy="329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5862" name="Rectangle 4"/>
            <p:cNvSpPr/>
            <p:nvPr/>
          </p:nvSpPr>
          <p:spPr>
            <a:xfrm>
              <a:off x="816" y="3488"/>
              <a:ext cx="4343" cy="60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ctr">
              <a:spAutoFit/>
            </a:bodyPr>
            <a:lstStyle/>
            <a:p>
              <a:pPr algn="ctr" eaLnBrk="1" hangingPunct="1"/>
              <a:r>
                <a:rPr lang="zh-CN" altLang="en-US" sz="32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汉族妇女制作蒸馍与烙饼</a:t>
              </a:r>
              <a:endPara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3" name="Group 5"/>
          <p:cNvGrpSpPr/>
          <p:nvPr/>
        </p:nvGrpSpPr>
        <p:grpSpPr>
          <a:xfrm>
            <a:off x="1119960" y="891113"/>
            <a:ext cx="7435248" cy="4196926"/>
            <a:chOff x="432" y="384"/>
            <a:chExt cx="4992" cy="3848"/>
          </a:xfrm>
        </p:grpSpPr>
        <p:pic>
          <p:nvPicPr>
            <p:cNvPr id="35859" name="Picture 6" descr="照片12 01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2" y="384"/>
              <a:ext cx="4992" cy="336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5860" name="Text Box 7"/>
            <p:cNvSpPr txBox="1"/>
            <p:nvPr/>
          </p:nvSpPr>
          <p:spPr>
            <a:xfrm>
              <a:off x="1296" y="3696"/>
              <a:ext cx="3120" cy="53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 eaLnBrk="1" hangingPunct="1"/>
              <a:r>
                <a:rPr lang="zh-CN" altLang="en-US" sz="32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汉族士大夫在烧烤</a:t>
              </a:r>
              <a:endPara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5" name="Group 9"/>
          <p:cNvGrpSpPr/>
          <p:nvPr/>
        </p:nvGrpSpPr>
        <p:grpSpPr>
          <a:xfrm>
            <a:off x="1580832" y="836660"/>
            <a:ext cx="6519903" cy="4093428"/>
            <a:chOff x="624" y="336"/>
            <a:chExt cx="4272" cy="3874"/>
          </a:xfrm>
        </p:grpSpPr>
        <p:pic>
          <p:nvPicPr>
            <p:cNvPr id="28676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24" y="336"/>
              <a:ext cx="4272" cy="339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</p:pic>
        <p:sp>
          <p:nvSpPr>
            <p:cNvPr id="35858" name="Text Box 5"/>
            <p:cNvSpPr txBox="1"/>
            <p:nvPr/>
          </p:nvSpPr>
          <p:spPr>
            <a:xfrm>
              <a:off x="940" y="3657"/>
              <a:ext cx="3360" cy="55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zh-CN" altLang="en-US" sz="32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穿汉族服装的少数民族贵族</a:t>
              </a:r>
              <a:endPara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97292" name="Oval 12"/>
          <p:cNvSpPr/>
          <p:nvPr/>
        </p:nvSpPr>
        <p:spPr>
          <a:xfrm>
            <a:off x="2406830" y="4301438"/>
            <a:ext cx="1219200" cy="628650"/>
          </a:xfrm>
          <a:prstGeom prst="ellipse">
            <a:avLst/>
          </a:prstGeom>
          <a:noFill/>
          <a:ln w="63500" cap="flat" cmpd="sng">
            <a:solidFill>
              <a:srgbClr val="CC0000"/>
            </a:solidFill>
            <a:prstDash val="solid"/>
            <a:headEnd type="none" w="med" len="med"/>
            <a:tailEnd type="none" w="med" len="med"/>
          </a:ln>
          <a:effectLst>
            <a:prstShdw prst="shdw17" dist="17961" dir="2699999">
              <a:srgbClr val="7A0000"/>
            </a:prstShdw>
          </a:effectLst>
        </p:spPr>
        <p:txBody>
          <a:bodyPr wrap="none" anchor="ctr"/>
          <a:lstStyle/>
          <a:p>
            <a:endParaRPr lang="zh-CN" altLang="en-US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Group 14"/>
          <p:cNvGrpSpPr/>
          <p:nvPr/>
        </p:nvGrpSpPr>
        <p:grpSpPr>
          <a:xfrm>
            <a:off x="1474629" y="825464"/>
            <a:ext cx="6637205" cy="4097187"/>
            <a:chOff x="-206" y="3641"/>
            <a:chExt cx="5088" cy="3585"/>
          </a:xfrm>
        </p:grpSpPr>
        <p:pic>
          <p:nvPicPr>
            <p:cNvPr id="28674" name="Picture 2" descr="weijin1029"/>
            <p:cNvPicPr>
              <a:picLocks noChangeAspect="1" noChangeArrowheads="1"/>
            </p:cNvPicPr>
            <p:nvPr/>
          </p:nvPicPr>
          <p:blipFill>
            <a:blip r:embed="rId4"/>
            <a:srcRect b="3241"/>
            <a:stretch>
              <a:fillRect/>
            </a:stretch>
          </p:blipFill>
          <p:spPr bwMode="auto">
            <a:xfrm>
              <a:off x="-206" y="3641"/>
              <a:ext cx="5088" cy="326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</p:pic>
        <p:sp>
          <p:nvSpPr>
            <p:cNvPr id="35856" name="Text Box 6"/>
            <p:cNvSpPr txBox="1"/>
            <p:nvPr/>
          </p:nvSpPr>
          <p:spPr>
            <a:xfrm>
              <a:off x="-115" y="6714"/>
              <a:ext cx="4800" cy="512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>
              <a:spAutoFit/>
            </a:bodyPr>
            <a:lstStyle/>
            <a:p>
              <a:pPr algn="ctr" eaLnBrk="1" hangingPunct="1"/>
              <a:r>
                <a:rPr lang="zh-CN" altLang="en-US" sz="32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穿裤褶服的南朝汉族乐队</a:t>
              </a:r>
              <a:endPara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97297" name="Oval 17"/>
          <p:cNvSpPr/>
          <p:nvPr/>
        </p:nvSpPr>
        <p:spPr>
          <a:xfrm>
            <a:off x="2380258" y="4337502"/>
            <a:ext cx="1828800" cy="571500"/>
          </a:xfrm>
          <a:prstGeom prst="ellipse">
            <a:avLst/>
          </a:prstGeom>
          <a:noFill/>
          <a:ln w="63500" cap="flat" cmpd="sng">
            <a:solidFill>
              <a:srgbClr val="CC0000"/>
            </a:solidFill>
            <a:prstDash val="solid"/>
            <a:headEnd type="none" w="med" len="med"/>
            <a:tailEnd type="none" w="med" len="med"/>
          </a:ln>
          <a:effectLst>
            <a:prstShdw prst="shdw17" dist="17961" dir="2699999">
              <a:srgbClr val="7A0000"/>
            </a:prstShdw>
          </a:effectLst>
        </p:spPr>
        <p:txBody>
          <a:bodyPr wrap="none" anchor="ctr"/>
          <a:lstStyle/>
          <a:p>
            <a:endParaRPr lang="zh-CN" altLang="en-US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7298" name="Oval 18"/>
          <p:cNvSpPr/>
          <p:nvPr/>
        </p:nvSpPr>
        <p:spPr>
          <a:xfrm>
            <a:off x="4572000" y="4319364"/>
            <a:ext cx="2438400" cy="628650"/>
          </a:xfrm>
          <a:prstGeom prst="ellipse">
            <a:avLst/>
          </a:prstGeom>
          <a:noFill/>
          <a:ln w="63500" cap="flat" cmpd="sng">
            <a:solidFill>
              <a:srgbClr val="CC0000"/>
            </a:solidFill>
            <a:prstDash val="solid"/>
            <a:headEnd type="none" w="med" len="med"/>
            <a:tailEnd type="none" w="med" len="med"/>
          </a:ln>
          <a:effectLst>
            <a:prstShdw prst="shdw17" dist="17961" dir="2699999">
              <a:srgbClr val="7A0000"/>
            </a:prstShdw>
          </a:effectLst>
        </p:spPr>
        <p:txBody>
          <a:bodyPr wrap="none" anchor="ctr"/>
          <a:lstStyle/>
          <a:p>
            <a:endParaRPr lang="zh-CN" altLang="en-US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7299" name="Oval 19"/>
          <p:cNvSpPr/>
          <p:nvPr/>
        </p:nvSpPr>
        <p:spPr>
          <a:xfrm>
            <a:off x="4651513" y="2587021"/>
            <a:ext cx="1752600" cy="1428750"/>
          </a:xfrm>
          <a:prstGeom prst="ellipse">
            <a:avLst/>
          </a:prstGeom>
          <a:noFill/>
          <a:ln w="63500" cap="flat" cmpd="sng">
            <a:solidFill>
              <a:srgbClr val="CC0000"/>
            </a:solidFill>
            <a:prstDash val="solid"/>
            <a:headEnd type="none" w="med" len="med"/>
            <a:tailEnd type="none" w="med" len="med"/>
          </a:ln>
          <a:effectLst>
            <a:prstShdw prst="shdw17" dist="17961" dir="2699999">
              <a:srgbClr val="7A0000"/>
            </a:prstShdw>
          </a:effectLst>
        </p:spPr>
        <p:txBody>
          <a:bodyPr wrap="none" anchor="ctr"/>
          <a:lstStyle/>
          <a:p>
            <a:endParaRPr lang="zh-CN" altLang="en-US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7301" name="Oval 21"/>
          <p:cNvSpPr/>
          <p:nvPr/>
        </p:nvSpPr>
        <p:spPr>
          <a:xfrm>
            <a:off x="5108713" y="4376514"/>
            <a:ext cx="1295400" cy="571500"/>
          </a:xfrm>
          <a:prstGeom prst="ellipse">
            <a:avLst/>
          </a:prstGeom>
          <a:noFill/>
          <a:ln w="63500" cap="flat" cmpd="sng">
            <a:solidFill>
              <a:srgbClr val="CC0000"/>
            </a:solidFill>
            <a:prstDash val="solid"/>
            <a:headEnd type="none" w="med" len="med"/>
            <a:tailEnd type="none" w="med" len="med"/>
          </a:ln>
          <a:effectLst>
            <a:prstShdw prst="shdw17" dist="17961" dir="2699999">
              <a:srgbClr val="7A0000"/>
            </a:prstShdw>
          </a:effectLst>
        </p:spPr>
        <p:txBody>
          <a:bodyPr wrap="none" anchor="ctr"/>
          <a:lstStyle/>
          <a:p>
            <a:endParaRPr lang="zh-CN" altLang="en-US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" name="Text Box 14"/>
          <p:cNvSpPr txBox="1">
            <a:spLocks noChangeArrowheads="1"/>
          </p:cNvSpPr>
          <p:nvPr/>
        </p:nvSpPr>
        <p:spPr bwMode="auto">
          <a:xfrm>
            <a:off x="395536" y="859537"/>
            <a:ext cx="682625" cy="35394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zh-CN"/>
            </a:defPPr>
            <a:lvl1pPr marR="0" lvl="0" indent="0" eaLnBrk="0" fontAlgn="base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 kumimoji="0" sz="3200" b="1" i="0" u="none" strike="noStrike" cap="none" spc="0" normalizeH="0" baseline="0">
                <a:ln w="0"/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/>
              <a:t>生活习俗的交融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119960" y="1834770"/>
            <a:ext cx="7435248" cy="12604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    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生活习俗上，汉族人民和内迁各族人民之间相互学习和交融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3334 -0.17778 L -0.06667 -0.03333 " pathEditMode="relative" rAng="0" ptsTypes="AA">
                                      <p:cBhvr>
                                        <p:cTn id="9" dur="5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00" y="7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33 -0.04861 L 0.225 -0.21783 " pathEditMode="relative" rAng="0" ptsTypes="AA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00" y="-8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97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97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2" dur="500"/>
                                        <p:tgtEl>
                                          <p:spTgt spid="972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5" dur="500"/>
                                        <p:tgtEl>
                                          <p:spTgt spid="972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3334 0.24722 L 3.33333E-6 -0.01389 " pathEditMode="relative" rAng="0" ptsTypes="AA">
                                      <p:cBhvr>
                                        <p:cTn id="53" dur="50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00" y="-13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97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97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97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5" dur="500"/>
                                        <p:tgtEl>
                                          <p:spTgt spid="972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8" dur="500"/>
                                        <p:tgtEl>
                                          <p:spTgt spid="973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1" dur="500"/>
                                        <p:tgtEl>
                                          <p:spTgt spid="972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6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"/>
                            </p:stCondLst>
                            <p:childTnLst>
                              <p:par>
                                <p:cTn id="88" presetID="4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34 -0.025 L 0.20833 0.23866 " pathEditMode="relative" rAng="0" ptsTypes="AA">
                                      <p:cBhvr>
                                        <p:cTn id="8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00" y="13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92" grpId="0" bldLvl="0" animBg="1"/>
      <p:bldP spid="97292" grpId="1" bldLvl="0" animBg="1"/>
      <p:bldP spid="97297" grpId="0" bldLvl="0" animBg="1"/>
      <p:bldP spid="97297" grpId="1" bldLvl="0" animBg="1"/>
      <p:bldP spid="97298" grpId="0" bldLvl="0" animBg="1"/>
      <p:bldP spid="97298" grpId="1" bldLvl="0" animBg="1"/>
      <p:bldP spid="97299" grpId="0" bldLvl="0" animBg="1"/>
      <p:bldP spid="97299" grpId="1" bldLvl="0" animBg="1"/>
      <p:bldP spid="97301" grpId="0" bldLvl="0" animBg="1"/>
      <p:bldP spid="97301" grpId="1" bldLvl="0" animBg="1"/>
      <p:bldP spid="4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3" name="图片 2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67544" y="1467053"/>
            <a:ext cx="3672408" cy="236029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6869" name="Text Box 9"/>
          <p:cNvSpPr txBox="1"/>
          <p:nvPr/>
        </p:nvSpPr>
        <p:spPr>
          <a:xfrm flipH="1">
            <a:off x="540701" y="4052678"/>
            <a:ext cx="401637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汉人演奏内迁民族乐器图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66569" name="图片 2"/>
          <p:cNvPicPr>
            <a:picLocks noChangeAspect="1"/>
          </p:cNvPicPr>
          <p:nvPr/>
        </p:nvPicPr>
        <p:blipFill>
          <a:blip r:embed="rId2" cstate="print">
            <a:lum contrast="-12000"/>
          </a:blip>
          <a:srcRect/>
          <a:stretch>
            <a:fillRect/>
          </a:stretch>
        </p:blipFill>
        <p:spPr bwMode="auto">
          <a:xfrm>
            <a:off x="4952682" y="1635646"/>
            <a:ext cx="3531870" cy="202311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  <a:headEnd/>
            <a:tailEnd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6871" name="Text Box 9"/>
          <p:cNvSpPr txBox="1"/>
          <p:nvPr/>
        </p:nvSpPr>
        <p:spPr>
          <a:xfrm flipH="1">
            <a:off x="4598035" y="3867894"/>
            <a:ext cx="4241165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鲜卑人乐舞图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》——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鲜卑人以汉族礼仪形式的歌舞表演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Text Box 14"/>
          <p:cNvSpPr txBox="1">
            <a:spLocks noChangeArrowheads="1"/>
          </p:cNvSpPr>
          <p:nvPr/>
        </p:nvSpPr>
        <p:spPr bwMode="auto">
          <a:xfrm>
            <a:off x="628528" y="764126"/>
            <a:ext cx="3502025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zh-CN"/>
            </a:defPPr>
            <a:lvl1pPr marR="0" lvl="0" indent="0" eaLnBrk="0" fontAlgn="base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 kumimoji="0" sz="3200" b="1" i="0" u="none" strike="noStrike" cap="none" spc="0" normalizeH="0" baseline="0">
                <a:ln w="0"/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/>
              <a:t>文化艺术的交融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915816" y="43064"/>
            <a:ext cx="3491879" cy="52322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noProof="1" smtClean="0">
                <a:solidFill>
                  <a:srgbClr val="A5002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北方</a:t>
            </a:r>
            <a:r>
              <a:rPr lang="zh-CN" altLang="en-US" sz="2800" noProof="1">
                <a:solidFill>
                  <a:srgbClr val="A5002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地区的民族交融</a:t>
            </a:r>
            <a:endParaRPr lang="zh-CN" altLang="en-US" sz="2800" noProof="1">
              <a:solidFill>
                <a:srgbClr val="A50021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sp>
        <p:nvSpPr>
          <p:cNvPr id="37891" name="文本框 1"/>
          <p:cNvSpPr txBox="1"/>
          <p:nvPr/>
        </p:nvSpPr>
        <p:spPr>
          <a:xfrm>
            <a:off x="555711" y="771550"/>
            <a:ext cx="7992888" cy="397031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表现：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0" algn="just" fontAlgn="auto">
              <a:lnSpc>
                <a:spcPct val="150000"/>
              </a:lnSpc>
            </a:pPr>
            <a:r>
              <a:rPr 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）生产、生活：相互学习。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0" algn="just" fontAlgn="auto">
              <a:lnSpc>
                <a:spcPct val="150000"/>
              </a:lnSpc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）政治制度：沿袭中原地区原有的统治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方式。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0" algn="just" fontAlgn="auto">
              <a:lnSpc>
                <a:spcPct val="150000"/>
              </a:lnSpc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）思想文化：北方各族人民学习汉族文化，汉族人民学习北方各族人民的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乐舞。</a:t>
            </a: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0" algn="just" fontAlgn="auto">
              <a:lnSpc>
                <a:spcPct val="150000"/>
              </a:lnSpc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）民族心理：民族认同感日益加强，以往的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胡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”“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汉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观念逐渐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淡薄。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575464" y="771550"/>
            <a:ext cx="7921064" cy="138499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indent="0" algn="just" fontAlgn="auto">
              <a:lnSpc>
                <a:spcPct val="150000"/>
              </a:lnSpc>
            </a:pPr>
            <a:r>
              <a:rPr kumimoji="1" lang="en-US" altLang="zh-CN" sz="2800" dirty="0">
                <a:solidFill>
                  <a:srgbClr val="00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kumimoji="1" lang="zh-CN" altLang="en-US" sz="2800" dirty="0">
                <a:solidFill>
                  <a:srgbClr val="00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根据上述图片及所学知识，请你谈谈对魏晋时期民族关系的理解。</a:t>
            </a:r>
            <a:endParaRPr kumimoji="1" lang="zh-CN" altLang="en-US" sz="2800" dirty="0">
              <a:solidFill>
                <a:srgbClr val="00006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575464" y="2156545"/>
            <a:ext cx="7921064" cy="267765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indent="0" algn="just" fontAlgn="auto">
              <a:lnSpc>
                <a:spcPct val="150000"/>
              </a:lnSpc>
            </a:pPr>
            <a:r>
              <a:rPr kumimoji="1" lang="en-US" altLang="zh-CN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kumimoji="1"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这一时期的民族关系，有时矛盾激化，甚至发生战争，但在总体上，民族隔阂趋于消解，民族关系趋于</a:t>
            </a:r>
            <a:r>
              <a:rPr kumimoji="1"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和</a:t>
            </a:r>
            <a:r>
              <a:rPr kumimoji="1"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缓。</a:t>
            </a:r>
            <a:r>
              <a:rPr kumimoji="1"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北朝后期，我国北方出现了各族的大交融。</a:t>
            </a:r>
            <a:endParaRPr kumimoji="1" lang="zh-CN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ldLvl="0" animBg="1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://i.serengeseba.com/uploads/i_1_2150753999x2002869210_26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7" t="9679" r="3469" b="22002"/>
          <a:stretch>
            <a:fillRect/>
          </a:stretch>
        </p:blipFill>
        <p:spPr bwMode="auto">
          <a:xfrm>
            <a:off x="431800" y="771550"/>
            <a:ext cx="8281035" cy="216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图片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" r="5208" b="10001"/>
          <a:stretch>
            <a:fillRect/>
          </a:stretch>
        </p:blipFill>
        <p:spPr bwMode="auto">
          <a:xfrm>
            <a:off x="323529" y="3003798"/>
            <a:ext cx="3528392" cy="1782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图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9850" y="2931820"/>
            <a:ext cx="4937374" cy="1854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849756" y="1281426"/>
            <a:ext cx="5445125" cy="255333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defRPr sz="1600"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u="none" dirty="0">
                <a:latin typeface="楷体" panose="02010609060101010101" pitchFamily="49" charset="-122"/>
                <a:ea typeface="楷体" panose="02010609060101010101" pitchFamily="49" charset="-122"/>
              </a:rPr>
              <a:t>民族交融的方式：</a:t>
            </a:r>
            <a:endParaRPr lang="en-US" altLang="zh-CN" sz="3200" b="1" u="none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3200" b="1" u="none" dirty="0">
                <a:latin typeface="楷体" panose="02010609060101010101" pitchFamily="49" charset="-122"/>
                <a:ea typeface="楷体" panose="02010609060101010101" pitchFamily="49" charset="-122"/>
              </a:rPr>
              <a:t>①民族迁徙。</a:t>
            </a:r>
            <a:endParaRPr lang="en-US" altLang="zh-CN" sz="3200" b="1" u="none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3200" b="1" u="none" dirty="0">
                <a:latin typeface="楷体" panose="02010609060101010101" pitchFamily="49" charset="-122"/>
                <a:ea typeface="楷体" panose="02010609060101010101" pitchFamily="49" charset="-122"/>
              </a:rPr>
              <a:t>②友好交往。</a:t>
            </a:r>
            <a:endParaRPr lang="en-US" altLang="zh-CN" sz="3200" b="1" u="none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3200" b="1" u="none" dirty="0">
                <a:latin typeface="楷体" panose="02010609060101010101" pitchFamily="49" charset="-122"/>
                <a:ea typeface="楷体" panose="02010609060101010101" pitchFamily="49" charset="-122"/>
              </a:rPr>
              <a:t>③战争。</a:t>
            </a:r>
            <a:endParaRPr lang="en-US" altLang="zh-CN" sz="3200" b="1" u="none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3200" b="1" u="none" dirty="0">
                <a:latin typeface="楷体" panose="02010609060101010101" pitchFamily="49" charset="-122"/>
                <a:ea typeface="楷体" panose="02010609060101010101" pitchFamily="49" charset="-122"/>
              </a:rPr>
              <a:t>④内迁各族政权的汉化改革。</a:t>
            </a:r>
            <a:endParaRPr lang="zh-CN" altLang="en-US" sz="3200" b="1" u="none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文本框 2"/>
          <p:cNvSpPr txBox="1"/>
          <p:nvPr/>
        </p:nvSpPr>
        <p:spPr>
          <a:xfrm>
            <a:off x="467544" y="1059582"/>
            <a:ext cx="8352928" cy="332398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2.意义：</a:t>
            </a:r>
            <a:endParaRPr lang="en-US" altLang="zh-CN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（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1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）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为中华民族的发展注入新的活力。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（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2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）进一步丰富了中华民族的物质文化和精神文化。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（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3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）为隋唐时期统一多民族封建国家的发展奠定了基础。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8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3"/>
          <p:cNvSpPr txBox="1">
            <a:spLocks noChangeArrowheads="1"/>
          </p:cNvSpPr>
          <p:nvPr/>
        </p:nvSpPr>
        <p:spPr bwMode="auto">
          <a:xfrm>
            <a:off x="901253" y="1456293"/>
            <a:ext cx="1627369" cy="52322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淝水之战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724" name="Text Box 5"/>
          <p:cNvSpPr txBox="1">
            <a:spLocks noChangeArrowheads="1"/>
          </p:cNvSpPr>
          <p:nvPr/>
        </p:nvSpPr>
        <p:spPr bwMode="auto">
          <a:xfrm>
            <a:off x="3344416" y="2461180"/>
            <a:ext cx="1988045" cy="52322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孝文帝改革</a:t>
            </a:r>
            <a:endParaRPr lang="zh-CN" altLang="en-US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725" name="Text Box 6"/>
          <p:cNvSpPr txBox="1">
            <a:spLocks noChangeArrowheads="1"/>
          </p:cNvSpPr>
          <p:nvPr/>
        </p:nvSpPr>
        <p:spPr bwMode="auto">
          <a:xfrm>
            <a:off x="5554215" y="3146980"/>
            <a:ext cx="1752600" cy="52322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汉化措施</a:t>
            </a:r>
            <a:endParaRPr lang="zh-CN" altLang="en-US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726" name="Text Box 7"/>
          <p:cNvSpPr txBox="1">
            <a:spLocks noChangeArrowheads="1"/>
          </p:cNvSpPr>
          <p:nvPr/>
        </p:nvSpPr>
        <p:spPr bwMode="auto">
          <a:xfrm>
            <a:off x="7708949" y="1903366"/>
            <a:ext cx="607467" cy="181588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民族交融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727" name="Text Box 9"/>
          <p:cNvSpPr txBox="1">
            <a:spLocks noChangeArrowheads="1"/>
          </p:cNvSpPr>
          <p:nvPr/>
        </p:nvSpPr>
        <p:spPr bwMode="auto">
          <a:xfrm>
            <a:off x="5478016" y="1661080"/>
            <a:ext cx="1627369" cy="52322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迁都洛阳</a:t>
            </a:r>
            <a:endParaRPr lang="zh-CN" altLang="en-US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730" name="Line 12"/>
          <p:cNvSpPr>
            <a:spLocks noChangeShapeType="1"/>
          </p:cNvSpPr>
          <p:nvPr/>
        </p:nvSpPr>
        <p:spPr bwMode="auto">
          <a:xfrm flipV="1">
            <a:off x="5055740" y="2118280"/>
            <a:ext cx="426720" cy="28194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31" name="Line 13"/>
          <p:cNvSpPr>
            <a:spLocks noChangeShapeType="1"/>
          </p:cNvSpPr>
          <p:nvPr/>
        </p:nvSpPr>
        <p:spPr bwMode="auto">
          <a:xfrm>
            <a:off x="5127495" y="3046015"/>
            <a:ext cx="350520" cy="10096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32" name="Line 14"/>
          <p:cNvSpPr>
            <a:spLocks noChangeShapeType="1"/>
          </p:cNvSpPr>
          <p:nvPr/>
        </p:nvSpPr>
        <p:spPr bwMode="auto">
          <a:xfrm>
            <a:off x="6317485" y="2357675"/>
            <a:ext cx="2540" cy="70739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33" name="Line 15"/>
          <p:cNvSpPr>
            <a:spLocks noChangeShapeType="1"/>
          </p:cNvSpPr>
          <p:nvPr/>
        </p:nvSpPr>
        <p:spPr bwMode="auto">
          <a:xfrm>
            <a:off x="7154415" y="2003980"/>
            <a:ext cx="457200" cy="514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34" name="Line 16"/>
          <p:cNvSpPr>
            <a:spLocks noChangeShapeType="1"/>
          </p:cNvSpPr>
          <p:nvPr/>
        </p:nvSpPr>
        <p:spPr bwMode="auto">
          <a:xfrm flipV="1">
            <a:off x="7078215" y="2575480"/>
            <a:ext cx="533400" cy="571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885378" y="2465943"/>
            <a:ext cx="1627369" cy="52322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前秦衰败</a:t>
            </a:r>
            <a:endParaRPr lang="zh-CN" altLang="en-US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885377" y="3488690"/>
            <a:ext cx="1627369" cy="52322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北魏统一</a:t>
            </a:r>
            <a:endParaRPr lang="zh-CN" altLang="en-US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Line 14"/>
          <p:cNvSpPr>
            <a:spLocks noChangeShapeType="1"/>
          </p:cNvSpPr>
          <p:nvPr/>
        </p:nvSpPr>
        <p:spPr bwMode="auto">
          <a:xfrm>
            <a:off x="1624835" y="2011600"/>
            <a:ext cx="3810" cy="42926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" name="Line 14"/>
          <p:cNvSpPr>
            <a:spLocks noChangeShapeType="1"/>
          </p:cNvSpPr>
          <p:nvPr/>
        </p:nvSpPr>
        <p:spPr bwMode="auto">
          <a:xfrm flipH="1">
            <a:off x="1624835" y="3065065"/>
            <a:ext cx="3810" cy="390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" name="Line 16"/>
          <p:cNvSpPr>
            <a:spLocks noChangeShapeType="1"/>
          </p:cNvSpPr>
          <p:nvPr/>
        </p:nvSpPr>
        <p:spPr bwMode="auto">
          <a:xfrm flipV="1">
            <a:off x="2442715" y="2918380"/>
            <a:ext cx="901700" cy="63936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animBg="1"/>
      <p:bldP spid="30724" grpId="0" animBg="1"/>
      <p:bldP spid="30725" grpId="0" animBg="1"/>
      <p:bldP spid="30726" grpId="0" bldLvl="0" animBg="1"/>
      <p:bldP spid="30727" grpId="0" animBg="1"/>
      <p:bldP spid="30730" grpId="0" bldLvl="0" animBg="1"/>
      <p:bldP spid="30731" grpId="0" bldLvl="0" animBg="1"/>
      <p:bldP spid="30732" grpId="0" bldLvl="0" animBg="1"/>
      <p:bldP spid="30733" grpId="0" animBg="1"/>
      <p:bldP spid="30734" grpId="0" animBg="1"/>
      <p:bldP spid="2" grpId="0" animBg="1"/>
      <p:bldP spid="3" grpId="0" animBg="1"/>
      <p:bldP spid="5" grpId="0" bldLvl="0" animBg="1"/>
      <p:bldP spid="6" grpId="0" bldLvl="0" animBg="1"/>
      <p:bldP spid="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文本框 100"/>
          <p:cNvSpPr txBox="1"/>
          <p:nvPr/>
        </p:nvSpPr>
        <p:spPr>
          <a:xfrm>
            <a:off x="1798320" y="1923415"/>
            <a:ext cx="5680710" cy="1800225"/>
          </a:xfrm>
          <a:prstGeom prst="rect">
            <a:avLst/>
          </a:prstGeom>
          <a:noFill/>
          <a:ln w="9525">
            <a:noFill/>
          </a:ln>
        </p:spPr>
        <p:txBody>
          <a:bodyPr lIns="91434" tIns="45717" rIns="91434" bIns="45717">
            <a:noAutofit/>
          </a:bodyPr>
          <a:lstStyle/>
          <a:p>
            <a:pPr indent="-609600" defTabSz="914400">
              <a:lnSpc>
                <a:spcPct val="150000"/>
              </a:lnSpc>
            </a:pPr>
            <a:r>
              <a:rPr lang="en-US" altLang="zh-CN" sz="2400" u="none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sz="2400" u="none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基础型作业：完成课后活动题，并标明考查的知识点。</a:t>
            </a:r>
            <a:endParaRPr lang="zh-CN" altLang="en-US" sz="2400" u="none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indent="-609600" defTabSz="914400">
              <a:lnSpc>
                <a:spcPct val="150000"/>
              </a:lnSpc>
            </a:pPr>
            <a:r>
              <a:rPr lang="en-US" altLang="zh-CN" sz="2400" u="none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en-US" sz="2400" u="none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发展型作业：完成课后练习。</a:t>
            </a:r>
            <a:endParaRPr lang="zh-CN" altLang="en-US" sz="2400" u="none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328936" y="3220149"/>
            <a:ext cx="1887800" cy="1590993"/>
            <a:chOff x="480" y="1296"/>
            <a:chExt cx="1416" cy="1410"/>
          </a:xfrm>
        </p:grpSpPr>
        <p:pic>
          <p:nvPicPr>
            <p:cNvPr id="18446" name="Picture 14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480" y="1296"/>
              <a:ext cx="1416" cy="1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47" name="WordArt 15"/>
            <p:cNvSpPr>
              <a:spLocks noChangeArrowheads="1" noChangeShapeType="1" noTextEdit="1"/>
            </p:cNvSpPr>
            <p:nvPr/>
          </p:nvSpPr>
          <p:spPr bwMode="auto">
            <a:xfrm>
              <a:off x="528" y="2352"/>
              <a:ext cx="576" cy="31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sz="3600" b="1" kern="10">
                  <a:ln w="9525">
                    <a:solidFill>
                      <a:srgbClr val="CC99FF"/>
                    </a:solidFill>
                    <a:round/>
                  </a:ln>
                  <a:gradFill rotWithShape="1">
                    <a:gsLst>
                      <a:gs pos="0">
                        <a:srgbClr val="6600CC"/>
                      </a:gs>
                      <a:gs pos="100000">
                        <a:srgbClr val="CC00CC"/>
                      </a:gs>
                    </a:gsLst>
                    <a:lin ang="5400000" scaled="1"/>
                  </a:gradFill>
                  <a:effectLst>
                    <a:outerShdw dist="53882" dir="2700000" algn="ctr" rotWithShape="0">
                      <a:srgbClr val="9999FF">
                        <a:alpha val="79999"/>
                      </a:srgbClr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苻坚</a:t>
              </a:r>
              <a:endParaRPr lang="zh-CN" altLang="en-US" sz="3600" b="1" kern="10">
                <a:ln w="9525">
                  <a:solidFill>
                    <a:srgbClr val="CC99FF"/>
                  </a:solidFill>
                  <a:rou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73737" name="Rectangle 9"/>
          <p:cNvSpPr>
            <a:spLocks noChangeArrowheads="1"/>
          </p:cNvSpPr>
          <p:nvPr/>
        </p:nvSpPr>
        <p:spPr bwMode="auto">
          <a:xfrm>
            <a:off x="392929" y="738543"/>
            <a:ext cx="6408087" cy="83099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/>
            <a:r>
              <a:rPr lang="zh-CN" altLang="en-US" sz="24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前秦是哪个民族于何时建立的？谁</a:t>
            </a:r>
            <a:r>
              <a:rPr lang="zh-CN" altLang="en-US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领导</a:t>
            </a:r>
            <a:r>
              <a:rPr lang="zh-CN" altLang="en-US" sz="24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前秦走向富强，并统一了北方？</a:t>
            </a:r>
            <a:endParaRPr lang="zh-CN" altLang="en-US" sz="2400" b="1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3" name="Group 22"/>
          <p:cNvGrpSpPr/>
          <p:nvPr/>
        </p:nvGrpSpPr>
        <p:grpSpPr bwMode="auto">
          <a:xfrm>
            <a:off x="7164288" y="738630"/>
            <a:ext cx="1703705" cy="2171700"/>
            <a:chOff x="4490" y="1008"/>
            <a:chExt cx="1270" cy="1824"/>
          </a:xfrm>
        </p:grpSpPr>
        <p:pic>
          <p:nvPicPr>
            <p:cNvPr id="18444" name="Picture 20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490" y="1008"/>
              <a:ext cx="1270" cy="18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45" name="WordArt 21"/>
            <p:cNvSpPr>
              <a:spLocks noChangeArrowheads="1" noChangeShapeType="1" noTextEdit="1"/>
            </p:cNvSpPr>
            <p:nvPr/>
          </p:nvSpPr>
          <p:spPr bwMode="auto">
            <a:xfrm>
              <a:off x="4512" y="2400"/>
              <a:ext cx="456" cy="30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sz="2800" b="1" kern="10">
                  <a:ln w="9525">
                    <a:solidFill>
                      <a:srgbClr val="CC99FF"/>
                    </a:solidFill>
                    <a:round/>
                  </a:ln>
                  <a:gradFill rotWithShape="1">
                    <a:gsLst>
                      <a:gs pos="0">
                        <a:srgbClr val="6600CC"/>
                      </a:gs>
                      <a:gs pos="100000">
                        <a:srgbClr val="CC00CC"/>
                      </a:gs>
                    </a:gsLst>
                    <a:lin ang="5400000" scaled="1"/>
                  </a:gradFill>
                  <a:effectLst>
                    <a:outerShdw dist="53882" dir="2700000" algn="ctr" rotWithShape="0">
                      <a:srgbClr val="9999FF">
                        <a:alpha val="79999"/>
                      </a:srgbClr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王猛</a:t>
              </a:r>
              <a:endParaRPr lang="zh-CN" altLang="en-US" sz="2800" b="1" kern="10">
                <a:ln w="9525">
                  <a:solidFill>
                    <a:srgbClr val="CC99FF"/>
                  </a:solidFill>
                  <a:rou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467544" y="1528509"/>
            <a:ext cx="6411595" cy="1691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just" fontAlgn="auto">
              <a:lnSpc>
                <a:spcPct val="130000"/>
              </a:lnSpc>
            </a:pP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从</a:t>
            </a: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世纪初到</a:t>
            </a: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5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世纪前期，北方各族统治者先后建立了许多政权。历史上把北方主要的</a:t>
            </a: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15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个政权，连同西南地区的成汉，总称为</a:t>
            </a: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十六国</a:t>
            </a: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。其中</a:t>
            </a: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氐人苻氏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建立的前秦逐渐强盛，一度</a:t>
            </a: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统一了北方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555776" y="3369850"/>
            <a:ext cx="6071870" cy="1291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30000"/>
              </a:lnSpc>
            </a:pP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sz="2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苻坚重用汉人</a:t>
            </a:r>
            <a:r>
              <a:rPr 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王猛</a:t>
            </a:r>
            <a:r>
              <a:rPr lang="zh-CN" sz="2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，军国大小事务全都依靠他处理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。王猛辅佐苻坚，外侈兵革，内崇儒学，劝课农桑，教化百姓，使前秦很快兵强国富。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3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7" grpId="0" bldLvl="0" animBg="1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Text Box 2"/>
          <p:cNvSpPr txBox="1">
            <a:spLocks noChangeArrowheads="1"/>
          </p:cNvSpPr>
          <p:nvPr/>
        </p:nvSpPr>
        <p:spPr bwMode="auto">
          <a:xfrm>
            <a:off x="539096" y="1634559"/>
            <a:ext cx="5329238" cy="2489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indent="0" fontAlgn="auto">
              <a:lnSpc>
                <a:spcPct val="130000"/>
              </a:lnSpc>
              <a:spcBef>
                <a:spcPct val="10000"/>
              </a:spcBef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时间：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0" fontAlgn="auto">
              <a:lnSpc>
                <a:spcPct val="130000"/>
              </a:lnSpc>
              <a:spcBef>
                <a:spcPts val="0"/>
              </a:spcBef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交战双方：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0" fontAlgn="auto">
              <a:lnSpc>
                <a:spcPct val="130000"/>
              </a:lnSpc>
              <a:spcBef>
                <a:spcPts val="0"/>
              </a:spcBef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相关成语或典故：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0" fontAlgn="auto">
              <a:lnSpc>
                <a:spcPct val="130000"/>
              </a:lnSpc>
              <a:spcBef>
                <a:spcPts val="0"/>
              </a:spcBef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结果：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0" fontAlgn="auto">
              <a:lnSpc>
                <a:spcPct val="130000"/>
              </a:lnSpc>
              <a:spcBef>
                <a:spcPts val="0"/>
              </a:spcBef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影响：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  <a:sym typeface="Wingdings" panose="05000000000000000000" pitchFamily="2" charset="2"/>
            </a:endParaRPr>
          </a:p>
        </p:txBody>
      </p:sp>
      <p:sp>
        <p:nvSpPr>
          <p:cNvPr id="202756" name="Rectangle 4"/>
          <p:cNvSpPr>
            <a:spLocks noChangeArrowheads="1"/>
          </p:cNvSpPr>
          <p:nvPr/>
        </p:nvSpPr>
        <p:spPr bwMode="auto">
          <a:xfrm>
            <a:off x="1546524" y="1687469"/>
            <a:ext cx="94488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383</a:t>
            </a:r>
            <a:r>
              <a:rPr lang="zh-CN" altLang="en-US" sz="2400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年</a:t>
            </a:r>
            <a:endParaRPr lang="zh-CN" altLang="en-US" sz="2400" dirty="0">
              <a:solidFill>
                <a:srgbClr val="FF006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2757" name="Rectangle 5"/>
          <p:cNvSpPr>
            <a:spLocks noChangeArrowheads="1"/>
          </p:cNvSpPr>
          <p:nvPr/>
        </p:nvSpPr>
        <p:spPr bwMode="auto">
          <a:xfrm>
            <a:off x="2051031" y="2138908"/>
            <a:ext cx="2135505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前秦─东晋</a:t>
            </a:r>
            <a:endParaRPr lang="zh-CN" altLang="en-US" sz="2400" dirty="0">
              <a:solidFill>
                <a:srgbClr val="FF006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2758" name="Rectangle 6"/>
          <p:cNvSpPr>
            <a:spLocks noChangeArrowheads="1"/>
          </p:cNvSpPr>
          <p:nvPr/>
        </p:nvSpPr>
        <p:spPr bwMode="auto">
          <a:xfrm>
            <a:off x="2969876" y="2643098"/>
            <a:ext cx="465328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投鞭断流、草木皆兵、风声鹤唳</a:t>
            </a:r>
            <a:endParaRPr lang="zh-CN" altLang="en-US" sz="2400" dirty="0">
              <a:solidFill>
                <a:srgbClr val="FF006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2759" name="Rectangle 7"/>
          <p:cNvSpPr>
            <a:spLocks noChangeArrowheads="1"/>
          </p:cNvSpPr>
          <p:nvPr/>
        </p:nvSpPr>
        <p:spPr bwMode="auto">
          <a:xfrm>
            <a:off x="1475086" y="3107532"/>
            <a:ext cx="3549015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东晋以少胜多大败前秦</a:t>
            </a:r>
            <a:endParaRPr lang="zh-CN" altLang="en-US" sz="2400" dirty="0">
              <a:solidFill>
                <a:srgbClr val="FF006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314" name="Rectangle 2"/>
          <p:cNvSpPr>
            <a:spLocks noGrp="1" noRot="1" noChangeArrowheads="1"/>
          </p:cNvSpPr>
          <p:nvPr/>
        </p:nvSpPr>
        <p:spPr>
          <a:xfrm>
            <a:off x="3779548" y="47145"/>
            <a:ext cx="1752600" cy="59169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Palatino Linotype" panose="02040502050505030304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Palatino Linotype" panose="02040502050505030304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Palatino Linotype" panose="02040502050505030304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Palatino Linotype" panose="02040502050505030304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Palatino Linotype" panose="02040502050505030304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Palatino Linotype" panose="02040502050505030304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Palatino Linotype" panose="02040502050505030304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Palatino Linotype" panose="02040502050505030304" pitchFamily="18" charset="0"/>
              </a:defRPr>
            </a:lvl9pPr>
          </a:lstStyle>
          <a:p>
            <a:pPr algn="l" eaLnBrk="1" hangingPunct="1"/>
            <a:r>
              <a:rPr lang="zh-CN" altLang="en-US" sz="2800" smtClean="0">
                <a:solidFill>
                  <a:srgbClr val="A5002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淝</a:t>
            </a:r>
            <a:r>
              <a:rPr lang="zh-CN" altLang="en-US" sz="2800" dirty="0">
                <a:solidFill>
                  <a:srgbClr val="A5002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水之战</a:t>
            </a:r>
            <a:endParaRPr lang="zh-CN" altLang="en-US" sz="2800" dirty="0">
              <a:solidFill>
                <a:srgbClr val="A5002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99153" y="993398"/>
            <a:ext cx="9026525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【自主阅读】阅读教材第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107—108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页，梳理淝水之战的相关知识。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1475086" y="3614013"/>
            <a:ext cx="7334885" cy="829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淝水之战后，前秦很快瓦解灭亡，北方再度陷入分裂和混战局面</a:t>
            </a:r>
            <a:endParaRPr lang="zh-CN" altLang="en-US" sz="2400" dirty="0">
              <a:solidFill>
                <a:srgbClr val="FF006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2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2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02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02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756" grpId="0" autoUpdateAnimBg="0"/>
      <p:bldP spid="202757" grpId="0" autoUpdateAnimBg="0"/>
      <p:bldP spid="202758" grpId="0" autoUpdateAnimBg="0"/>
      <p:bldP spid="202759" grpId="0" autoUpdateAnimBg="0"/>
      <p:bldP spid="2" grpId="0" bldLvl="0"/>
      <p:bldP spid="3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3874700" y="51470"/>
            <a:ext cx="1261884" cy="52322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srgbClr val="A5002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想一想</a:t>
            </a:r>
            <a:endParaRPr lang="zh-CN" altLang="en-US" sz="2800">
              <a:solidFill>
                <a:srgbClr val="A50021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sp>
        <p:nvSpPr>
          <p:cNvPr id="94212" name="Text Box 4"/>
          <p:cNvSpPr txBox="1">
            <a:spLocks noChangeArrowheads="1"/>
          </p:cNvSpPr>
          <p:nvPr/>
        </p:nvSpPr>
        <p:spPr bwMode="auto">
          <a:xfrm>
            <a:off x="345441" y="987574"/>
            <a:ext cx="8331015" cy="1383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/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淝水之战前，苻坚踌躇满志，拥兵约</a:t>
            </a: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90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万，而东晋仅</a:t>
            </a: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8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万，这十比一的兵力，应该是一边倒，但前秦却兵败如山倒，没能统一全国，这是为什么呢？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67544" y="2662376"/>
            <a:ext cx="4576051" cy="193895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lIns="91409" tIns="45703" rIns="91409" bIns="45703">
            <a:spAutoFit/>
          </a:bodyPr>
          <a:lstStyle/>
          <a:p>
            <a:pPr lvl="0"/>
            <a:r>
              <a: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前秦：</a:t>
            </a:r>
            <a:endParaRPr lang="zh-CN" altLang="en-US" sz="24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/>
            <a:r>
              <a: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①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骄傲轻敌</a:t>
            </a:r>
            <a:r>
              <a: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4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/>
            <a:r>
              <a: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②军队内部有很多其他民族的人，不够团结，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军心不齐</a:t>
            </a:r>
            <a:r>
              <a: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4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/>
            <a:r>
              <a: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③前秦军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指挥不当</a:t>
            </a:r>
            <a:r>
              <a: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，战线过长。</a:t>
            </a:r>
            <a:endParaRPr lang="zh-CN" altLang="en-US" sz="24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Text Box 28" descr="15"/>
          <p:cNvSpPr txBox="1">
            <a:spLocks noChangeArrowheads="1"/>
          </p:cNvSpPr>
          <p:nvPr/>
        </p:nvSpPr>
        <p:spPr bwMode="auto">
          <a:xfrm>
            <a:off x="5475420" y="2892034"/>
            <a:ext cx="3201035" cy="156962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</a:ln>
          <a:effectLst/>
        </p:spPr>
        <p:txBody>
          <a:bodyPr wrap="square" lIns="91409" tIns="45703" rIns="91409" bIns="45703">
            <a:spAutoFit/>
          </a:bodyPr>
          <a:lstStyle/>
          <a:p>
            <a:pPr algn="just"/>
            <a:r>
              <a: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东晋：</a:t>
            </a:r>
            <a:endParaRPr lang="zh-CN" altLang="en-US" sz="24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/>
            <a:r>
              <a: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①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战略战术得当</a:t>
            </a:r>
            <a:r>
              <a: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。</a:t>
            </a:r>
            <a:endParaRPr lang="zh-CN" altLang="en-US" sz="24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sym typeface="Wingdings" panose="05000000000000000000" pitchFamily="2" charset="2"/>
            </a:endParaRPr>
          </a:p>
          <a:p>
            <a:pPr algn="just"/>
            <a:r>
              <a: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②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内部团结</a:t>
            </a:r>
            <a:r>
              <a: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，军队士气高涨。</a:t>
            </a:r>
            <a:endParaRPr lang="zh-CN" altLang="en-US" sz="24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sym typeface="Wingdings" panose="05000000000000000000" pitchFamily="2" charset="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4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2" grpId="0"/>
      <p:bldP spid="19" grpId="0" bldLvl="0" animBg="1"/>
      <p:bldP spid="20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144000" cy="51446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" r:id="rId1" imgW="14411325" imgH="10810875" progId="">
                  <p:embed/>
                </p:oleObj>
              </mc:Choice>
              <mc:Fallback>
                <p:oleObj name="" r:id="rId1" imgW="14411325" imgH="10810875" progId="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5144691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03" name="Text Box 3"/>
          <p:cNvSpPr txBox="1">
            <a:spLocks noChangeArrowheads="1"/>
          </p:cNvSpPr>
          <p:nvPr/>
        </p:nvSpPr>
        <p:spPr bwMode="auto">
          <a:xfrm>
            <a:off x="710089" y="1635646"/>
            <a:ext cx="7704137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3200" b="1" smtClean="0">
                <a:latin typeface="宋体" panose="02010600030101010101" pitchFamily="2" charset="-122"/>
                <a:ea typeface="宋体" panose="02010600030101010101" pitchFamily="2" charset="-122"/>
              </a:rPr>
              <a:t>淝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水之战与此前历史上的哪几次战役相似？</a:t>
            </a:r>
            <a:endParaRPr lang="zh-CN" altLang="en-US" sz="32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04804" name="Text Box 4"/>
          <p:cNvSpPr txBox="1">
            <a:spLocks noChangeArrowheads="1"/>
          </p:cNvSpPr>
          <p:nvPr/>
        </p:nvSpPr>
        <p:spPr bwMode="auto">
          <a:xfrm>
            <a:off x="1256983" y="3003947"/>
            <a:ext cx="661035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巨鹿之战、官渡之战、赤壁之战</a:t>
            </a:r>
            <a:endParaRPr lang="zh-CN" altLang="en-US" sz="3600" b="1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29" name="WordArt 5"/>
          <p:cNvSpPr>
            <a:spLocks noChangeArrowheads="1" noChangeShapeType="1"/>
          </p:cNvSpPr>
          <p:nvPr/>
        </p:nvSpPr>
        <p:spPr bwMode="auto">
          <a:xfrm>
            <a:off x="468313" y="303610"/>
            <a:ext cx="2590800" cy="7715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16356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solidFill>
                    <a:srgbClr val="CC99FF"/>
                  </a:solidFill>
                  <a:rou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史海冲浪：</a:t>
            </a:r>
            <a:endParaRPr lang="zh-CN" altLang="en-US" sz="3600" kern="10">
              <a:ln w="9525">
                <a:solidFill>
                  <a:srgbClr val="CC99FF"/>
                </a:solidFill>
                <a:rou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204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04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03" grpId="0" bldLvl="0"/>
      <p:bldP spid="204804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Rot="1" noChangeArrowheads="1"/>
          </p:cNvSpPr>
          <p:nvPr>
            <p:ph type="body" sz="half" idx="4294967295"/>
          </p:nvPr>
        </p:nvSpPr>
        <p:spPr>
          <a:xfrm>
            <a:off x="683062" y="987500"/>
            <a:ext cx="2647950" cy="792162"/>
          </a:xfrm>
          <a:prstGeom prst="rect">
            <a:avLst/>
          </a:prstGeo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zh-CN" sz="8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北魏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建立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791012" y="1854428"/>
            <a:ext cx="324612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CC0066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时间</a:t>
            </a:r>
            <a:r>
              <a:rPr lang="en-US" altLang="zh-CN" sz="2400" b="1" dirty="0">
                <a:solidFill>
                  <a:srgbClr val="CC0066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:4</a:t>
            </a:r>
            <a:r>
              <a:rPr lang="zh-CN" altLang="en-US" sz="2400" b="1" dirty="0">
                <a:solidFill>
                  <a:srgbClr val="CC0066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世纪后期</a:t>
            </a:r>
            <a:endParaRPr lang="zh-CN" altLang="en-US" sz="2400" b="1" dirty="0">
              <a:solidFill>
                <a:srgbClr val="CC0066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3563888" y="3798798"/>
            <a:ext cx="163258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439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年</a:t>
            </a:r>
            <a:endParaRPr lang="zh-CN" altLang="en-US" sz="28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624977" y="3081098"/>
            <a:ext cx="523748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</a:pPr>
            <a:r>
              <a:rPr lang="zh-CN" altLang="en-US" sz="2400" dirty="0">
                <a:solidFill>
                  <a:srgbClr val="CC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2400" b="1" dirty="0">
                <a:solidFill>
                  <a:srgbClr val="CC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都城：平城（今山西大同）</a:t>
            </a:r>
            <a:endParaRPr lang="zh-CN" altLang="en-US" sz="2400" b="1" dirty="0">
              <a:solidFill>
                <a:srgbClr val="CC0066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790377" y="2450129"/>
            <a:ext cx="4186555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CC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建立民族：鲜卑族</a:t>
            </a:r>
            <a:endParaRPr lang="zh-CN" altLang="en-US" sz="2400" b="1" dirty="0">
              <a:solidFill>
                <a:srgbClr val="CC0066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683062" y="3798798"/>
            <a:ext cx="3780790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北魏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统一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北方：</a:t>
            </a: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5369" name="Picture 8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236351" y="1297420"/>
            <a:ext cx="3158828" cy="2305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Rectangle 2"/>
          <p:cNvSpPr>
            <a:spLocks noGrp="1" noRot="1" noChangeArrowheads="1"/>
          </p:cNvSpPr>
          <p:nvPr/>
        </p:nvSpPr>
        <p:spPr>
          <a:xfrm>
            <a:off x="3354070" y="-20538"/>
            <a:ext cx="2808312" cy="6412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srgbClr val="A5002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北魏</a:t>
            </a:r>
            <a:r>
              <a:rPr lang="zh-CN" altLang="en-US" sz="2800" dirty="0">
                <a:solidFill>
                  <a:srgbClr val="A5002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孝文帝改革</a:t>
            </a:r>
            <a:endParaRPr lang="zh-CN" altLang="en-US" sz="2800" dirty="0">
              <a:solidFill>
                <a:srgbClr val="A50021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autoUpdateAnimBg="0"/>
      <p:bldP spid="15365" grpId="0"/>
      <p:bldP spid="15366" grpId="0" autoUpdateAnimBg="0"/>
      <p:bldP spid="15367" grpId="0" autoUpdateAnimBg="0"/>
      <p:bldP spid="133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Text Box 17"/>
          <p:cNvSpPr txBox="1"/>
          <p:nvPr/>
        </p:nvSpPr>
        <p:spPr>
          <a:xfrm>
            <a:off x="353899" y="1245989"/>
            <a:ext cx="1880235" cy="461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）目的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373981" y="699542"/>
            <a:ext cx="6012160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北魏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巩固政权</a:t>
            </a: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北魏孝文帝改革</a:t>
            </a: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35" name="Rectangle 6"/>
          <p:cNvSpPr>
            <a:spLocks noChangeArrowheads="1"/>
          </p:cNvSpPr>
          <p:nvPr/>
        </p:nvSpPr>
        <p:spPr bwMode="auto">
          <a:xfrm>
            <a:off x="373981" y="1678612"/>
            <a:ext cx="2849880" cy="26933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noFill/>
            <a:miter lim="800000"/>
          </a:ln>
        </p:spPr>
        <p:txBody>
          <a:bodyPr wrap="square" lIns="106972" tIns="53485" rIns="106972" bIns="53485">
            <a:spAutoFit/>
          </a:bodyPr>
          <a:lstStyle/>
          <a:p>
            <a:pPr algn="just">
              <a:spcBef>
                <a:spcPct val="20000"/>
              </a:spcBef>
              <a:buClr>
                <a:srgbClr val="0066CC"/>
              </a:buClr>
            </a:pPr>
            <a:r>
              <a:rPr lang="en-US" altLang="zh-CN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北魏前期，吏治混乱，各级官吏贪污现象相当严重，北魏统治者与汉族人民之间的矛盾十分尖锐</a:t>
            </a:r>
            <a:r>
              <a:rPr lang="en-US" altLang="zh-CN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北魏的统治举步维艰。</a:t>
            </a:r>
            <a:endParaRPr lang="zh-CN" altLang="en-US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305929" name="Text Box 9"/>
          <p:cNvSpPr txBox="1">
            <a:spLocks noChangeArrowheads="1"/>
          </p:cNvSpPr>
          <p:nvPr/>
        </p:nvSpPr>
        <p:spPr bwMode="auto">
          <a:xfrm>
            <a:off x="1569539" y="4450789"/>
            <a:ext cx="5885407" cy="47734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algn="ctr">
            <a:noFill/>
            <a:miter lim="800000"/>
          </a:ln>
        </p:spPr>
        <p:txBody>
          <a:bodyPr wrap="square" lIns="106972" tIns="53485" rIns="106972" bIns="53485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巩固统治，进行改革，学习汉族先进文化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4305962" name="Group 42"/>
          <p:cNvGraphicFramePr>
            <a:graphicFrameLocks noGrp="1"/>
          </p:cNvGraphicFramePr>
          <p:nvPr/>
        </p:nvGraphicFramePr>
        <p:xfrm>
          <a:off x="3282846" y="1508111"/>
          <a:ext cx="5537626" cy="2846502"/>
        </p:xfrm>
        <a:graphic>
          <a:graphicData uri="http://schemas.openxmlformats.org/drawingml/2006/table">
            <a:tbl>
              <a:tblPr/>
              <a:tblGrid>
                <a:gridCol w="974119"/>
                <a:gridCol w="1251139"/>
                <a:gridCol w="1224136"/>
                <a:gridCol w="1224136"/>
                <a:gridCol w="864096"/>
              </a:tblGrid>
              <a:tr h="7058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6CC"/>
                        </a:buClr>
                        <a:buSzPct val="10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民族</a:t>
                      </a:r>
                      <a:endParaRPr kumimoji="0" lang="zh-CN" altLang="en-US" sz="19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sym typeface="Arial" panose="020B0604020202020204" pitchFamily="34" charset="0"/>
                      </a:endParaRPr>
                    </a:p>
                  </a:txBody>
                  <a:tcPr marL="115221" marR="115221" marT="36005" marB="360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6CC"/>
                        </a:buClr>
                        <a:buSzPct val="10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生产方式</a:t>
                      </a:r>
                      <a:endParaRPr kumimoji="0" lang="zh-CN" altLang="en-US" sz="19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sym typeface="Arial" panose="020B0604020202020204" pitchFamily="34" charset="0"/>
                      </a:endParaRPr>
                    </a:p>
                  </a:txBody>
                  <a:tcPr marL="115221" marR="115221" marT="36005" marB="3600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6CC"/>
                        </a:buClr>
                        <a:buSzPct val="10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生活方式</a:t>
                      </a:r>
                      <a:endParaRPr kumimoji="0" lang="zh-CN" altLang="en-US" sz="19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sym typeface="Arial" panose="020B0604020202020204" pitchFamily="34" charset="0"/>
                      </a:endParaRPr>
                    </a:p>
                  </a:txBody>
                  <a:tcPr marL="115221" marR="115221" marT="36005" marB="3600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6CC"/>
                        </a:buClr>
                        <a:buSzPct val="10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政治制度</a:t>
                      </a:r>
                      <a:endParaRPr kumimoji="0" lang="zh-CN" altLang="en-US" sz="19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sym typeface="Arial" panose="020B0604020202020204" pitchFamily="34" charset="0"/>
                      </a:endParaRPr>
                    </a:p>
                  </a:txBody>
                  <a:tcPr marL="115221" marR="115221" marT="36005" marB="3600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6CC"/>
                        </a:buClr>
                        <a:buSzPct val="10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文化</a:t>
                      </a:r>
                      <a:endParaRPr kumimoji="0" lang="zh-CN" altLang="en-US" sz="19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sym typeface="Arial" panose="020B0604020202020204" pitchFamily="34" charset="0"/>
                      </a:endParaRPr>
                    </a:p>
                  </a:txBody>
                  <a:tcPr marL="115221" marR="115221" marT="36005" marB="3600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9E9"/>
                    </a:solidFill>
                  </a:tcPr>
                </a:tc>
              </a:tr>
              <a:tr h="993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6CC"/>
                        </a:buClr>
                        <a:buSzPct val="10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9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sym typeface="Arial" panose="020B0604020202020204" pitchFamily="34" charset="0"/>
                        </a:rPr>
                        <a:t>汉族</a:t>
                      </a:r>
                      <a:endParaRPr kumimoji="0" lang="zh-CN" altLang="en-US" sz="19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sym typeface="Arial" panose="020B0604020202020204" pitchFamily="34" charset="0"/>
                      </a:endParaRPr>
                    </a:p>
                  </a:txBody>
                  <a:tcPr marL="115221" marR="115221" marT="36005" marB="360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E4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6CC"/>
                        </a:buClr>
                        <a:buSzPct val="10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9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sym typeface="Arial" panose="020B0604020202020204" pitchFamily="34" charset="0"/>
                        </a:rPr>
                        <a:t>以农耕</a:t>
                      </a:r>
                      <a:endParaRPr kumimoji="0" lang="zh-CN" altLang="en-US" sz="1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sym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6CC"/>
                        </a:buClr>
                        <a:buSzPct val="10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9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sym typeface="Arial" panose="020B0604020202020204" pitchFamily="34" charset="0"/>
                        </a:rPr>
                        <a:t>为主</a:t>
                      </a:r>
                      <a:endParaRPr kumimoji="0" lang="zh-CN" altLang="en-US" sz="1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sym typeface="Arial" panose="020B0604020202020204" pitchFamily="34" charset="0"/>
                      </a:endParaRPr>
                    </a:p>
                  </a:txBody>
                  <a:tcPr marL="115221" marR="115221" marT="36005" marB="3600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E4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6CC"/>
                        </a:buClr>
                        <a:buSzPct val="10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9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sym typeface="Arial" panose="020B0604020202020204" pitchFamily="34" charset="0"/>
                        </a:rPr>
                        <a:t>定居</a:t>
                      </a:r>
                      <a:endParaRPr kumimoji="0" lang="zh-CN" altLang="en-US" sz="1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sym typeface="Arial" panose="020B0604020202020204" pitchFamily="34" charset="0"/>
                      </a:endParaRPr>
                    </a:p>
                  </a:txBody>
                  <a:tcPr marL="115221" marR="115221" marT="36005" marB="3600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E4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buClr>
                          <a:srgbClr val="0066CC"/>
                        </a:buClr>
                        <a:buSzPct val="10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sym typeface="Arial" panose="020B0604020202020204" pitchFamily="34" charset="0"/>
                        </a:rPr>
                        <a:t>比较完备</a:t>
                      </a:r>
                      <a:endParaRPr kumimoji="0" lang="zh-CN" altLang="en-US" sz="19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sym typeface="Arial" panose="020B0604020202020204" pitchFamily="34" charset="0"/>
                      </a:endParaRPr>
                    </a:p>
                  </a:txBody>
                  <a:tcPr marL="115221" marR="115221" marT="36005" marB="3600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E4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6CC"/>
                        </a:buClr>
                        <a:buSzPct val="10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sym typeface="Arial" panose="020B0604020202020204" pitchFamily="34" charset="0"/>
                        </a:rPr>
                        <a:t>先进</a:t>
                      </a:r>
                      <a:endParaRPr kumimoji="0" lang="zh-CN" altLang="en-US" sz="19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sym typeface="Arial" panose="020B0604020202020204" pitchFamily="34" charset="0"/>
                      </a:endParaRPr>
                    </a:p>
                  </a:txBody>
                  <a:tcPr marL="115221" marR="115221" marT="36005" marB="3600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E4D6"/>
                    </a:solidFill>
                  </a:tcPr>
                </a:tc>
              </a:tr>
              <a:tr h="11469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6CC"/>
                        </a:buClr>
                        <a:buSzPct val="10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sym typeface="Arial" panose="020B0604020202020204" pitchFamily="34" charset="0"/>
                        </a:rPr>
                        <a:t>北魏</a:t>
                      </a:r>
                      <a:endParaRPr kumimoji="0" lang="zh-CN" altLang="en-US" sz="19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sym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6CC"/>
                        </a:buClr>
                        <a:buSzPct val="10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sym typeface="Arial" panose="020B0604020202020204" pitchFamily="34" charset="0"/>
                        </a:rPr>
                        <a:t>鲜卑族</a:t>
                      </a:r>
                      <a:endParaRPr kumimoji="0" lang="zh-CN" altLang="en-US" sz="19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sym typeface="Arial" panose="020B0604020202020204" pitchFamily="34" charset="0"/>
                      </a:endParaRPr>
                    </a:p>
                  </a:txBody>
                  <a:tcPr marL="115221" marR="115221" marT="36005" marB="360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E4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6CC"/>
                        </a:buClr>
                        <a:buSzPct val="10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9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sym typeface="Arial" panose="020B0604020202020204" pitchFamily="34" charset="0"/>
                        </a:rPr>
                        <a:t>以游牧</a:t>
                      </a:r>
                      <a:endParaRPr kumimoji="0" lang="zh-CN" altLang="en-US" sz="1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sym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6CC"/>
                        </a:buClr>
                        <a:buSzPct val="10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9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sym typeface="Arial" panose="020B0604020202020204" pitchFamily="34" charset="0"/>
                        </a:rPr>
                        <a:t>为主</a:t>
                      </a:r>
                      <a:endParaRPr kumimoji="0" lang="zh-CN" altLang="en-US" sz="1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sym typeface="Arial" panose="020B0604020202020204" pitchFamily="34" charset="0"/>
                      </a:endParaRPr>
                    </a:p>
                  </a:txBody>
                  <a:tcPr marL="115221" marR="115221" marT="36005" marB="3600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E4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6CC"/>
                        </a:buClr>
                        <a:buSzPct val="10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9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sym typeface="Arial" panose="020B0604020202020204" pitchFamily="34" charset="0"/>
                        </a:rPr>
                        <a:t>逐水草</a:t>
                      </a:r>
                      <a:endParaRPr kumimoji="0" lang="zh-CN" altLang="en-US" sz="1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sym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6CC"/>
                        </a:buClr>
                        <a:buSzPct val="10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9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sym typeface="Arial" panose="020B0604020202020204" pitchFamily="34" charset="0"/>
                        </a:rPr>
                        <a:t>而居</a:t>
                      </a:r>
                      <a:endParaRPr kumimoji="0" lang="zh-CN" altLang="en-US" sz="1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sym typeface="Arial" panose="020B0604020202020204" pitchFamily="34" charset="0"/>
                      </a:endParaRPr>
                    </a:p>
                  </a:txBody>
                  <a:tcPr marL="115221" marR="115221" marT="36005" marB="3600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E4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buClr>
                          <a:srgbClr val="0066CC"/>
                        </a:buClr>
                        <a:buSzPct val="10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sym typeface="Arial" panose="020B0604020202020204" pitchFamily="34" charset="0"/>
                        </a:rPr>
                        <a:t>相对落后</a:t>
                      </a:r>
                      <a:endParaRPr kumimoji="0" lang="zh-CN" altLang="en-US" sz="19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sym typeface="Arial" panose="020B0604020202020204" pitchFamily="34" charset="0"/>
                      </a:endParaRPr>
                    </a:p>
                  </a:txBody>
                  <a:tcPr marL="115221" marR="115221" marT="36005" marB="3600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E4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6CC"/>
                        </a:buClr>
                        <a:buSzPct val="10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sym typeface="Arial" panose="020B0604020202020204" pitchFamily="34" charset="0"/>
                        </a:rPr>
                        <a:t>相对</a:t>
                      </a:r>
                      <a:endParaRPr kumimoji="0" lang="zh-CN" altLang="en-US" sz="1900" b="1" i="0" u="none" strike="noStrike" cap="none" normalizeH="0" baseline="0" dirty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sym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6CC"/>
                        </a:buClr>
                        <a:buSzPct val="10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sym typeface="Arial" panose="020B0604020202020204" pitchFamily="34" charset="0"/>
                        </a:rPr>
                        <a:t>落后</a:t>
                      </a:r>
                      <a:endParaRPr kumimoji="0" lang="zh-CN" altLang="en-US" sz="1900" b="1" i="0" u="none" strike="noStrike" cap="none" normalizeH="0" baseline="0" dirty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sym typeface="Arial" panose="020B0604020202020204" pitchFamily="34" charset="0"/>
                      </a:endParaRPr>
                    </a:p>
                  </a:txBody>
                  <a:tcPr marL="115221" marR="115221" marT="36005" marB="3600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E4D6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5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305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5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059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3059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animBg="1"/>
      <p:bldP spid="4305929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AutoShape 3"/>
          <p:cNvSpPr>
            <a:spLocks noChangeArrowheads="1"/>
          </p:cNvSpPr>
          <p:nvPr/>
        </p:nvSpPr>
        <p:spPr bwMode="auto">
          <a:xfrm rot="361308">
            <a:off x="3860236" y="2855666"/>
            <a:ext cx="398145" cy="1302896"/>
          </a:xfrm>
          <a:prstGeom prst="downArrow">
            <a:avLst>
              <a:gd name="adj1" fmla="val 50000"/>
              <a:gd name="adj2" fmla="val 132171"/>
            </a:avLst>
          </a:prstGeom>
          <a:solidFill>
            <a:srgbClr val="FF0000"/>
          </a:solidFill>
          <a:ln w="12700" cap="sq">
            <a:solidFill>
              <a:schemeClr val="tx1"/>
            </a:solidFill>
            <a:miter lim="800000"/>
          </a:ln>
        </p:spPr>
        <p:txBody>
          <a:bodyPr vert="eaVert" wrap="none" anchor="ctr"/>
          <a:lstStyle/>
          <a:p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683568" y="2927910"/>
            <a:ext cx="2917825" cy="4603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494年北魏迁都洛阳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" name="Group 5"/>
          <p:cNvGrpSpPr/>
          <p:nvPr/>
        </p:nvGrpSpPr>
        <p:grpSpPr bwMode="auto">
          <a:xfrm>
            <a:off x="3851268" y="2166113"/>
            <a:ext cx="862963" cy="598364"/>
            <a:chOff x="20" y="-41"/>
            <a:chExt cx="508" cy="473"/>
          </a:xfrm>
        </p:grpSpPr>
        <p:sp>
          <p:nvSpPr>
            <p:cNvPr id="1033" name="Text Box 6"/>
            <p:cNvSpPr txBox="1">
              <a:spLocks noChangeArrowheads="1"/>
            </p:cNvSpPr>
            <p:nvPr/>
          </p:nvSpPr>
          <p:spPr bwMode="auto">
            <a:xfrm>
              <a:off x="20" y="-41"/>
              <a:ext cx="508" cy="365"/>
            </a:xfrm>
            <a:prstGeom prst="rect">
              <a:avLst/>
            </a:prstGeom>
            <a:solidFill>
              <a:srgbClr val="FFFF00"/>
            </a:solidFill>
            <a:ln w="12700" cap="sq">
              <a:solidFill>
                <a:schemeClr val="tx1"/>
              </a:solidFill>
              <a:miter lim="800000"/>
            </a:ln>
          </p:spPr>
          <p:txBody>
            <a:bodyPr wrap="none" anchor="ctr"/>
            <a:lstStyle>
              <a:defPPr>
                <a:defRPr lang="zh-CN"/>
              </a:defPPr>
              <a:lvl1pPr algn="ctr">
                <a:defRPr sz="2400" b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1pPr>
            </a:lstStyle>
            <a:p>
              <a:r>
                <a:rPr lang="zh-CN" altLang="en-US"/>
                <a:t>平城</a:t>
              </a:r>
              <a:endParaRPr lang="zh-CN" altLang="en-US"/>
            </a:p>
          </p:txBody>
        </p:sp>
        <p:sp>
          <p:nvSpPr>
            <p:cNvPr id="1034" name="Oval 7"/>
            <p:cNvSpPr>
              <a:spLocks noChangeArrowheads="1"/>
            </p:cNvSpPr>
            <p:nvPr/>
          </p:nvSpPr>
          <p:spPr bwMode="auto">
            <a:xfrm>
              <a:off x="145" y="336"/>
              <a:ext cx="96" cy="96"/>
            </a:xfrm>
            <a:prstGeom prst="ellipse">
              <a:avLst/>
            </a:prstGeom>
            <a:solidFill>
              <a:srgbClr val="FF0000"/>
            </a:solidFill>
            <a:ln w="12700" cap="sq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endParaRPr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3" name="Group 8"/>
          <p:cNvGrpSpPr/>
          <p:nvPr/>
        </p:nvGrpSpPr>
        <p:grpSpPr bwMode="auto">
          <a:xfrm>
            <a:off x="3817133" y="4152096"/>
            <a:ext cx="1164071" cy="364331"/>
            <a:chOff x="74" y="259"/>
            <a:chExt cx="686" cy="288"/>
          </a:xfrm>
        </p:grpSpPr>
        <p:sp>
          <p:nvSpPr>
            <p:cNvPr id="1031" name="Oval 9"/>
            <p:cNvSpPr>
              <a:spLocks noChangeArrowheads="1"/>
            </p:cNvSpPr>
            <p:nvPr/>
          </p:nvSpPr>
          <p:spPr bwMode="auto">
            <a:xfrm>
              <a:off x="74" y="316"/>
              <a:ext cx="144" cy="144"/>
            </a:xfrm>
            <a:prstGeom prst="ellipse">
              <a:avLst/>
            </a:prstGeom>
            <a:solidFill>
              <a:srgbClr val="FF0000"/>
            </a:solidFill>
            <a:ln w="12700" cap="sq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endParaRPr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032" name="Rectangle 10"/>
            <p:cNvSpPr>
              <a:spLocks noChangeArrowheads="1"/>
            </p:cNvSpPr>
            <p:nvPr/>
          </p:nvSpPr>
          <p:spPr bwMode="auto">
            <a:xfrm>
              <a:off x="328" y="259"/>
              <a:ext cx="432" cy="288"/>
            </a:xfrm>
            <a:prstGeom prst="rect">
              <a:avLst/>
            </a:prstGeom>
            <a:solidFill>
              <a:srgbClr val="FFFF00"/>
            </a:solidFill>
            <a:ln w="12700" cap="sq">
              <a:solidFill>
                <a:schemeClr val="tx1"/>
              </a:solidFill>
              <a:miter lim="800000"/>
            </a:ln>
          </p:spPr>
          <p:txBody>
            <a:bodyPr wrap="none" anchor="ctr"/>
            <a:lstStyle/>
            <a:p>
              <a:pPr algn="ctr" eaLnBrk="1" hangingPunct="1"/>
              <a:r>
                <a:rPr lang="zh-CN" altLang="en-US" sz="2400" b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洛阳</a:t>
              </a:r>
              <a:endParaRPr lang="zh-CN" altLang="en-US" sz="24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5436096" y="3980734"/>
            <a:ext cx="2954655" cy="646331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txBody>
          <a:bodyPr wrap="none" rtlCol="0" anchor="t">
            <a:spAutoFit/>
          </a:bodyPr>
          <a:lstStyle/>
          <a:p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继承华夏文明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15363" name="Text Box 8"/>
          <p:cNvSpPr txBox="1"/>
          <p:nvPr/>
        </p:nvSpPr>
        <p:spPr>
          <a:xfrm>
            <a:off x="432799" y="675311"/>
            <a:ext cx="2519363" cy="5232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>
            <a:defPPr>
              <a:defRPr lang="zh-CN"/>
            </a:defPPr>
            <a:lvl1pPr>
              <a:defRPr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sz="2800" dirty="0"/>
              <a:t>（</a:t>
            </a:r>
            <a:r>
              <a:rPr lang="en-US" altLang="zh-CN" sz="2800" dirty="0"/>
              <a:t>2</a:t>
            </a:r>
            <a:r>
              <a:rPr lang="zh-CN" altLang="en-US" sz="2800" dirty="0"/>
              <a:t>）主要内容</a:t>
            </a:r>
            <a:endParaRPr lang="zh-CN" altLang="en-US" sz="2800" dirty="0"/>
          </a:p>
        </p:txBody>
      </p:sp>
      <p:sp>
        <p:nvSpPr>
          <p:cNvPr id="4112" name="Rectangle 16"/>
          <p:cNvSpPr/>
          <p:nvPr/>
        </p:nvSpPr>
        <p:spPr>
          <a:xfrm>
            <a:off x="683707" y="1271830"/>
            <a:ext cx="177228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800" b="0" dirty="0">
                <a:latin typeface="黑体" panose="02010609060101010101" pitchFamily="49" charset="-122"/>
                <a:ea typeface="黑体" panose="02010609060101010101" pitchFamily="49" charset="-122"/>
              </a:rPr>
              <a:t>①迁都：</a:t>
            </a:r>
            <a:endParaRPr lang="zh-CN" altLang="en-US" sz="2800" b="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107" name="Text Box 11"/>
          <p:cNvSpPr txBox="1"/>
          <p:nvPr/>
        </p:nvSpPr>
        <p:spPr>
          <a:xfrm>
            <a:off x="2196277" y="1270560"/>
            <a:ext cx="4823995" cy="83099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 algn="just"/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494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年迁都洛阳，把包括鲜卑在内的北方各族百余万人民迁到中原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ldLvl="0" animBg="1" autoUpdateAnimBg="0"/>
      <p:bldP spid="22532" grpId="0" bldLvl="0" animBg="1" autoUpdateAnimBg="0"/>
      <p:bldP spid="4" grpId="0" animBg="1"/>
      <p:bldP spid="4112" grpId="0"/>
      <p:bldP spid="4107" grpId="0" bldLvl="0" animBg="1"/>
    </p:bldLst>
  </p:timing>
</p:sld>
</file>

<file path=ppt/tags/tag1.xml><?xml version="1.0" encoding="utf-8"?>
<p:tagLst xmlns:p="http://schemas.openxmlformats.org/presentationml/2006/main">
  <p:tag name="AS_UNIQUEID" val="1185"/>
  <p:tag name="KSO_WM_BEAUTIFY_FLAG" val=""/>
</p:tagLst>
</file>

<file path=ppt/tags/tag10.xml><?xml version="1.0" encoding="utf-8"?>
<p:tagLst xmlns:p="http://schemas.openxmlformats.org/presentationml/2006/main">
  <p:tag name="AS_UNIQUEID" val="1185"/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AS_UNIQUEID" val="1185"/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AS_UNIQUEID" val="1185"/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AS_UNIQUEID" val="1185"/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AS_UNIQUEID" val="1185"/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AS_UNIQUEID" val="1185"/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AS_UNIQUEID" val="1185"/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30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KSO_WM_BEAUTIFY_FLAG" val=""/>
</p:tagLst>
</file>

<file path=ppt/tags/tag32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AS_UNIQUEID" val="1185"/>
  <p:tag name="KSO_WM_BEAUTIFY_FLAG" val=""/>
</p:tagLst>
</file>

<file path=ppt/tags/tag35.xml><?xml version="1.0" encoding="utf-8"?>
<p:tagLst xmlns:p="http://schemas.openxmlformats.org/presentationml/2006/main">
  <p:tag name="KSO_WM_BEAUTIFY_FLAG" val=""/>
</p:tagLst>
</file>

<file path=ppt/tags/tag36.xml><?xml version="1.0" encoding="utf-8"?>
<p:tagLst xmlns:p="http://schemas.openxmlformats.org/presentationml/2006/main">
  <p:tag name="KSO_WM_BEAUTIFY_FLAG" val=""/>
</p:tagLst>
</file>

<file path=ppt/tags/tag37.xml><?xml version="1.0" encoding="utf-8"?>
<p:tagLst xmlns:p="http://schemas.openxmlformats.org/presentationml/2006/main">
  <p:tag name="AS_UNIQUEID" val="4774"/>
  <p:tag name="KSO_WM_BEAUTIFY_FLAG" val=""/>
  <p:tag name="KSO_WM_TAG_VERSION" val="1.0"/>
  <p:tag name="KSO_WM_TEMPLATE_CATEGORY" val="custom"/>
  <p:tag name="KSO_WM_TEMPLATE_INDEX" val="20207618"/>
  <p:tag name="KSO_WM_UNIT_COMPATIBLE" val="0"/>
  <p:tag name="KSO_WM_UNIT_DIAGRAM_ISNUMVISUAL" val="0"/>
  <p:tag name="KSO_WM_UNIT_DIAGRAM_ISREFERUNIT" val="0"/>
  <p:tag name="KSO_WM_UNIT_HIGHLIGHT" val="0"/>
  <p:tag name="KSO_WM_UNIT_ID" val="custom20207618_1*b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攻坚克难赢未来——实现中华民族伟大复兴的中国梦!"/>
  <p:tag name="KSO_WM_UNIT_TEXT_FILL_FORE_SCHEMECOLOR_INDEX" val="14"/>
  <p:tag name="KSO_WM_UNIT_TEXT_FILL_FORE_SCHEMECOLOR_INDEX_BRIGHTNESS" val="0"/>
  <p:tag name="KSO_WM_UNIT_TEXT_FILL_TYPE" val="1"/>
  <p:tag name="KSO_WM_UNIT_TYPE" val="b"/>
  <p:tag name="KSO_WM_UNIT_VALUE" val="36"/>
</p:tagLst>
</file>

<file path=ppt/tags/tag38.xml><?xml version="1.0" encoding="utf-8"?>
<p:tagLst xmlns:p="http://schemas.openxmlformats.org/presentationml/2006/main">
  <p:tag name="KSO_WM_BEAUTIFY_FLAG" val="#wm#"/>
  <p:tag name="KSO_WM_TEMPLATE_CATEGORY" val="custom"/>
  <p:tag name="KSO_WM_TEMPLATE_INDEX" val="20207618"/>
</p:tagLst>
</file>

<file path=ppt/tags/tag39.xml><?xml version="1.0" encoding="utf-8"?>
<p:tagLst xmlns:p="http://schemas.openxmlformats.org/presentationml/2006/main">
  <p:tag name="KSO_WM_DIAGRAM_VIRTUALLY_FRAME" val="{&quot;height&quot;:236.9,&quot;left&quot;:31.15,&quot;top&quot;:49.4,&quot;width&quot;:660.2}"/>
</p:tagLst>
</file>

<file path=ppt/tags/tag4.xml><?xml version="1.0" encoding="utf-8"?>
<p:tagLst xmlns:p="http://schemas.openxmlformats.org/presentationml/2006/main">
  <p:tag name="AS_UNIQUEID" val="1185"/>
  <p:tag name="KSO_WM_BEAUTIFY_FLAG" val=""/>
</p:tagLst>
</file>

<file path=ppt/tags/tag40.xml><?xml version="1.0" encoding="utf-8"?>
<p:tagLst xmlns:p="http://schemas.openxmlformats.org/presentationml/2006/main">
  <p:tag name="KSO_WM_DIAGRAM_VIRTUALLY_FRAME" val="{&quot;height&quot;:236.9,&quot;left&quot;:31.15,&quot;top&quot;:49.4,&quot;width&quot;:660.2}"/>
</p:tagLst>
</file>

<file path=ppt/tags/tag41.xml><?xml version="1.0" encoding="utf-8"?>
<p:tagLst xmlns:p="http://schemas.openxmlformats.org/presentationml/2006/main">
  <p:tag name="KSO_WM_DIAGRAM_VIRTUALLY_FRAME" val="{&quot;height&quot;:236.9,&quot;left&quot;:31.15,&quot;top&quot;:49.4,&quot;width&quot;:660.2}"/>
</p:tagLst>
</file>

<file path=ppt/tags/tag42.xml><?xml version="1.0" encoding="utf-8"?>
<p:tagLst xmlns:p="http://schemas.openxmlformats.org/presentationml/2006/main">
  <p:tag name="KSO_WM_DIAGRAM_VIRTUALLY_FRAME" val="{&quot;height&quot;:236.9,&quot;left&quot;:31.15,&quot;top&quot;:49.4,&quot;width&quot;:660.2}"/>
</p:tagLst>
</file>

<file path=ppt/tags/tag43.xml><?xml version="1.0" encoding="utf-8"?>
<p:tagLst xmlns:p="http://schemas.openxmlformats.org/presentationml/2006/main">
  <p:tag name="KSO_WM_DIAGRAM_VIRTUALLY_FRAME" val="{&quot;height&quot;:236.9,&quot;left&quot;:31.15,&quot;top&quot;:49.4,&quot;width&quot;:660.2}"/>
</p:tagLst>
</file>

<file path=ppt/tags/tag44.xml><?xml version="1.0" encoding="utf-8"?>
<p:tagLst xmlns:p="http://schemas.openxmlformats.org/presentationml/2006/main">
  <p:tag name="KSO_WM_DIAGRAM_VIRTUALLY_FRAME" val="{&quot;height&quot;:236.9,&quot;left&quot;:31.15,&quot;top&quot;:49.4,&quot;width&quot;:660.2}"/>
</p:tagLst>
</file>

<file path=ppt/tags/tag45.xml><?xml version="1.0" encoding="utf-8"?>
<p:tagLst xmlns:p="http://schemas.openxmlformats.org/presentationml/2006/main">
  <p:tag name="KSO_WM_DIAGRAM_VIRTUALLY_FRAME" val="{&quot;height&quot;:236.9,&quot;left&quot;:31.15,&quot;top&quot;:49.4,&quot;width&quot;:660.2}"/>
</p:tagLst>
</file>

<file path=ppt/tags/tag46.xml><?xml version="1.0" encoding="utf-8"?>
<p:tagLst xmlns:p="http://schemas.openxmlformats.org/presentationml/2006/main">
  <p:tag name="KSO_WM_DIAGRAM_VIRTUALLY_FRAME" val="{&quot;height&quot;:236.9,&quot;left&quot;:31.15,&quot;top&quot;:49.4,&quot;width&quot;:660.2}"/>
</p:tagLst>
</file>

<file path=ppt/tags/tag47.xml><?xml version="1.0" encoding="utf-8"?>
<p:tagLst xmlns:p="http://schemas.openxmlformats.org/presentationml/2006/main">
  <p:tag name="KSO_WM_DIAGRAM_VIRTUALLY_FRAME" val="{&quot;height&quot;:236.9,&quot;left&quot;:31.15,&quot;top&quot;:49.4,&quot;width&quot;:660.2}"/>
</p:tagLst>
</file>

<file path=ppt/tags/tag48.xml><?xml version="1.0" encoding="utf-8"?>
<p:tagLst xmlns:p="http://schemas.openxmlformats.org/presentationml/2006/main">
  <p:tag name="KSO_WM_DIAGRAM_VIRTUALLY_FRAME" val="{&quot;height&quot;:236.9,&quot;left&quot;:31.15,&quot;top&quot;:49.4,&quot;width&quot;:660.2}"/>
</p:tagLst>
</file>

<file path=ppt/tags/tag49.xml><?xml version="1.0" encoding="utf-8"?>
<p:tagLst xmlns:p="http://schemas.openxmlformats.org/presentationml/2006/main">
  <p:tag name="KSO_WM_DIAGRAM_VIRTUALLY_FRAME" val="{&quot;height&quot;:236.9,&quot;left&quot;:31.15,&quot;top&quot;:49.4,&quot;width&quot;:660.2}"/>
</p:tagLst>
</file>

<file path=ppt/tags/tag5.xml><?xml version="1.0" encoding="utf-8"?>
<p:tagLst xmlns:p="http://schemas.openxmlformats.org/presentationml/2006/main">
  <p:tag name="KSO_WM_BEAUTIFY_FLAG" val=""/>
</p:tagLst>
</file>

<file path=ppt/tags/tag50.xml><?xml version="1.0" encoding="utf-8"?>
<p:tagLst xmlns:p="http://schemas.openxmlformats.org/presentationml/2006/main">
  <p:tag name="KSO_WM_DIAGRAM_VIRTUALLY_FRAME" val="{&quot;height&quot;:236.9,&quot;left&quot;:31.15,&quot;top&quot;:49.4,&quot;width&quot;:660.2}"/>
</p:tagLst>
</file>

<file path=ppt/tags/tag51.xml><?xml version="1.0" encoding="utf-8"?>
<p:tagLst xmlns:p="http://schemas.openxmlformats.org/presentationml/2006/main">
  <p:tag name="commondata" val="eyJoZGlkIjoiMDc0YmVkNzIyYTUyMGViMjlkZjRjOWNkOGFjNWZiMmUifQ==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AS_UNIQUEID" val="1185"/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2_自定义设计方案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课后作业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含羞草设计模板</Template>
  <TotalTime>0</TotalTime>
  <Words>2387</Words>
  <Application>WPS 演示</Application>
  <PresentationFormat>全屏显示(16:9)</PresentationFormat>
  <Paragraphs>305</Paragraphs>
  <Slides>29</Slides>
  <Notes>9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0</vt:i4>
      </vt:variant>
      <vt:variant>
        <vt:lpstr>幻灯片标题</vt:lpstr>
      </vt:variant>
      <vt:variant>
        <vt:i4>29</vt:i4>
      </vt:variant>
    </vt:vector>
  </HeadingPairs>
  <TitlesOfParts>
    <vt:vector size="42" baseType="lpstr">
      <vt:lpstr>Arial</vt:lpstr>
      <vt:lpstr>宋体</vt:lpstr>
      <vt:lpstr>Wingdings</vt:lpstr>
      <vt:lpstr>Wingdings</vt:lpstr>
      <vt:lpstr>黑体</vt:lpstr>
      <vt:lpstr>楷体</vt:lpstr>
      <vt:lpstr>Calibri</vt:lpstr>
      <vt:lpstr>Times New Roman</vt:lpstr>
      <vt:lpstr>Palatino Linotype</vt:lpstr>
      <vt:lpstr>微软雅黑</vt:lpstr>
      <vt:lpstr>Arial Unicode MS</vt:lpstr>
      <vt:lpstr>2_自定义设计方案</vt:lpstr>
      <vt:lpstr>课后作业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以汉服代替鲜卑服</vt:lpstr>
      <vt:lpstr>PowerPoint 演示文稿</vt:lpstr>
      <vt:lpstr>鼓励鲜卑贵族与汉人贵族联姻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45</cp:revision>
  <dcterms:created xsi:type="dcterms:W3CDTF">2016-04-15T07:34:00Z</dcterms:created>
  <dcterms:modified xsi:type="dcterms:W3CDTF">2024-07-12T01:04:51Z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2052-12.1.0.16929</vt:lpwstr>
  </property>
  <property fmtid="{D5CDD505-2E9C-101B-9397-08002B2CF9AE}" pid="3" name="ICV">
    <vt:lpwstr>5B2EC6D4D69149A09FB4F238FF817DB3</vt:lpwstr>
  </property>
</Properties>
</file>